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504B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8"/>
  </p:normalViewPr>
  <p:slideViewPr>
    <p:cSldViewPr snapToGrid="0" snapToObjects="1">
      <p:cViewPr varScale="1">
        <p:scale>
          <a:sx n="32" d="100"/>
          <a:sy n="32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49400" y="4292600"/>
            <a:ext cx="21285200" cy="3200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9400" y="7467600"/>
            <a:ext cx="212852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 i="1"/>
            </a:lvl1pPr>
            <a:lvl2pPr marL="0" indent="0" algn="ctr">
              <a:spcBef>
                <a:spcPts val="0"/>
              </a:spcBef>
              <a:buSzTx/>
              <a:buNone/>
              <a:defRPr sz="4400" i="1"/>
            </a:lvl2pPr>
            <a:lvl3pPr marL="0" indent="0" algn="ctr">
              <a:spcBef>
                <a:spcPts val="0"/>
              </a:spcBef>
              <a:buSzTx/>
              <a:buNone/>
              <a:defRPr sz="4400" i="1"/>
            </a:lvl3pPr>
            <a:lvl4pPr marL="0" indent="0" algn="ctr">
              <a:spcBef>
                <a:spcPts val="0"/>
              </a:spcBef>
              <a:buSzTx/>
              <a:buNone/>
              <a:defRPr sz="4400" i="1"/>
            </a:lvl4pPr>
            <a:lvl5pPr marL="0" indent="0" algn="ctr">
              <a:spcBef>
                <a:spcPts val="0"/>
              </a:spcBef>
              <a:buSzTx/>
              <a:buNone/>
              <a:defRPr sz="4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21"/>
          </p:nvPr>
        </p:nvSpPr>
        <p:spPr>
          <a:xfrm>
            <a:off x="0" y="-4064000"/>
            <a:ext cx="24384000" cy="18028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784225" y="-1331384"/>
            <a:ext cx="9017000" cy="120226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"/>
          <p:cNvSpPr>
            <a:spLocks noGrp="1"/>
          </p:cNvSpPr>
          <p:nvPr>
            <p:ph type="pic" sz="half" idx="22"/>
          </p:nvPr>
        </p:nvSpPr>
        <p:spPr>
          <a:xfrm>
            <a:off x="9952677" y="755650"/>
            <a:ext cx="14051536" cy="88764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549400" y="10033000"/>
            <a:ext cx="21285200" cy="16637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9400" y="11684000"/>
            <a:ext cx="212852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6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21"/>
          </p:nvPr>
        </p:nvSpPr>
        <p:spPr>
          <a:xfrm>
            <a:off x="14230563" y="1443103"/>
            <a:ext cx="8136471" cy="1084862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549400" y="2120900"/>
            <a:ext cx="10972800" cy="5130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9400" y="7239000"/>
            <a:ext cx="10972800" cy="4406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 i="1"/>
            </a:lvl1pPr>
            <a:lvl2pPr marL="0" indent="0" algn="ctr">
              <a:spcBef>
                <a:spcPts val="0"/>
              </a:spcBef>
              <a:buSzTx/>
              <a:buNone/>
              <a:defRPr sz="4400" i="1"/>
            </a:lvl2pPr>
            <a:lvl3pPr marL="0" indent="0" algn="ctr">
              <a:spcBef>
                <a:spcPts val="0"/>
              </a:spcBef>
              <a:buSzTx/>
              <a:buNone/>
              <a:defRPr sz="4400" i="1"/>
            </a:lvl3pPr>
            <a:lvl4pPr marL="0" indent="0" algn="ctr">
              <a:spcBef>
                <a:spcPts val="0"/>
              </a:spcBef>
              <a:buSzTx/>
              <a:buNone/>
              <a:defRPr sz="4400" i="1"/>
            </a:lvl4pPr>
            <a:lvl5pPr marL="0" indent="0" algn="ctr">
              <a:spcBef>
                <a:spcPts val="0"/>
              </a:spcBef>
              <a:buSzTx/>
              <a:buNone/>
              <a:defRPr sz="4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549400" y="3810000"/>
            <a:ext cx="21285200" cy="87503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21"/>
          </p:nvPr>
        </p:nvSpPr>
        <p:spPr>
          <a:xfrm>
            <a:off x="13993812" y="1918723"/>
            <a:ext cx="8486777" cy="11315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3898900"/>
            <a:ext cx="10172700" cy="8750300"/>
          </a:xfrm>
          <a:prstGeom prst="rect">
            <a:avLst/>
          </a:prstGeom>
        </p:spPr>
        <p:txBody>
          <a:bodyPr/>
          <a:lstStyle>
            <a:lvl1pPr marL="520700" indent="-520700">
              <a:spcBef>
                <a:spcPts val="5100"/>
              </a:spcBef>
              <a:buBlip>
                <a:blip r:embed="rId3"/>
              </a:buBlip>
              <a:defRPr sz="4400"/>
            </a:lvl1pPr>
            <a:lvl2pPr marL="1041400" indent="-520700">
              <a:spcBef>
                <a:spcPts val="5100"/>
              </a:spcBef>
              <a:buBlip>
                <a:blip r:embed="rId3"/>
              </a:buBlip>
              <a:defRPr sz="4400"/>
            </a:lvl2pPr>
            <a:lvl3pPr marL="1562100" indent="-520700">
              <a:spcBef>
                <a:spcPts val="5100"/>
              </a:spcBef>
              <a:buBlip>
                <a:blip r:embed="rId3"/>
              </a:buBlip>
              <a:defRPr sz="4400"/>
            </a:lvl3pPr>
            <a:lvl4pPr marL="2082800" indent="-520700">
              <a:spcBef>
                <a:spcPts val="5100"/>
              </a:spcBef>
              <a:buBlip>
                <a:blip r:embed="rId3"/>
              </a:buBlip>
              <a:defRPr sz="4400"/>
            </a:lvl4pPr>
            <a:lvl5pPr marL="2603500" indent="-520700">
              <a:spcBef>
                <a:spcPts val="5100"/>
              </a:spcBef>
              <a:buBlip>
                <a:blip r:embed="rId3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_hd.jpeg" descr="embossed_background_h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4100"/>
            <a:ext cx="22352000" cy="115951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>
            <a:spLocks noGrp="1"/>
          </p:cNvSpPr>
          <p:nvPr>
            <p:ph type="pic" sz="half" idx="21"/>
          </p:nvPr>
        </p:nvSpPr>
        <p:spPr>
          <a:xfrm>
            <a:off x="12814300" y="5003800"/>
            <a:ext cx="10185400" cy="75304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22"/>
          </p:nvPr>
        </p:nvSpPr>
        <p:spPr>
          <a:xfrm>
            <a:off x="12812117" y="55033"/>
            <a:ext cx="10202334" cy="6798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23"/>
          </p:nvPr>
        </p:nvSpPr>
        <p:spPr>
          <a:xfrm>
            <a:off x="1383287" y="-835415"/>
            <a:ext cx="11181647" cy="154764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49400" y="5257800"/>
            <a:ext cx="21285200" cy="32004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49400" y="1155700"/>
            <a:ext cx="21285200" cy="1139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2649200"/>
            <a:ext cx="419100" cy="5080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6096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12192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8288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24384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30480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36576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42672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48768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54864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4"/>
        </a:buBlip>
        <a:tabLst/>
        <a:defRPr sz="50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ooking After our teeth"/>
          <p:cNvSpPr txBox="1">
            <a:spLocks noGrp="1"/>
          </p:cNvSpPr>
          <p:nvPr>
            <p:ph type="title" idx="4294967295"/>
          </p:nvPr>
        </p:nvSpPr>
        <p:spPr>
          <a:xfrm>
            <a:off x="1549400" y="1155700"/>
            <a:ext cx="21285200" cy="2857500"/>
          </a:xfrm>
          <a:prstGeom prst="rect">
            <a:avLst/>
          </a:prstGeom>
        </p:spPr>
        <p:txBody>
          <a:bodyPr/>
          <a:lstStyle/>
          <a:p>
            <a:r>
              <a:rPr dirty="0"/>
              <a:t>Looking After our teeth</a:t>
            </a:r>
          </a:p>
        </p:txBody>
      </p:sp>
      <p:pic>
        <p:nvPicPr>
          <p:cNvPr id="5" name="Picture 8" descr="dancing tooth">
            <a:extLst>
              <a:ext uri="{FF2B5EF4-FFF2-40B4-BE49-F238E27FC236}">
                <a16:creationId xmlns:a16="http://schemas.microsoft.com/office/drawing/2014/main" id="{D0757922-D727-7349-8C04-7A01D0E708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5" y="4730751"/>
            <a:ext cx="53149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9BEADC-5AF9-FA45-B8C1-D88C920F4776}"/>
              </a:ext>
            </a:extLst>
          </p:cNvPr>
          <p:cNvGrpSpPr/>
          <p:nvPr/>
        </p:nvGrpSpPr>
        <p:grpSpPr>
          <a:xfrm>
            <a:off x="4405826" y="2785837"/>
            <a:ext cx="14293180" cy="10308497"/>
            <a:chOff x="6474112" y="3003551"/>
            <a:chExt cx="14293180" cy="10308497"/>
          </a:xfrm>
        </p:grpSpPr>
        <p:pic>
          <p:nvPicPr>
            <p:cNvPr id="22529" name="Picture 2" descr="brush">
              <a:extLst>
                <a:ext uri="{FF2B5EF4-FFF2-40B4-BE49-F238E27FC236}">
                  <a16:creationId xmlns:a16="http://schemas.microsoft.com/office/drawing/2014/main" id="{E4566E35-7EB9-3E43-9B35-A19D43F26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933826"/>
              <a:ext cx="3352800" cy="319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0" name="Picture 3" descr="dentist">
              <a:extLst>
                <a:ext uri="{FF2B5EF4-FFF2-40B4-BE49-F238E27FC236}">
                  <a16:creationId xmlns:a16="http://schemas.microsoft.com/office/drawing/2014/main" id="{CA04A929-27C3-9340-AE90-CC99BA3DA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9900" y="8610601"/>
              <a:ext cx="3352800" cy="319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4" descr="floss">
              <a:extLst>
                <a:ext uri="{FF2B5EF4-FFF2-40B4-BE49-F238E27FC236}">
                  <a16:creationId xmlns:a16="http://schemas.microsoft.com/office/drawing/2014/main" id="{D7337292-9A28-0744-8510-0D452F65D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6" y="8623300"/>
              <a:ext cx="3327400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5" descr="food">
              <a:extLst>
                <a:ext uri="{FF2B5EF4-FFF2-40B4-BE49-F238E27FC236}">
                  <a16:creationId xmlns:a16="http://schemas.microsoft.com/office/drawing/2014/main" id="{4DDDF3A9-F469-6949-A4BE-14C6B5806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2900" y="3813177"/>
              <a:ext cx="3479800" cy="331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6" descr="gums">
              <a:extLst>
                <a:ext uri="{FF2B5EF4-FFF2-40B4-BE49-F238E27FC236}">
                  <a16:creationId xmlns:a16="http://schemas.microsoft.com/office/drawing/2014/main" id="{A945B723-17DB-654F-85AD-33381185C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7676" y="8623301"/>
              <a:ext cx="3352800" cy="319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8">
              <a:extLst>
                <a:ext uri="{FF2B5EF4-FFF2-40B4-BE49-F238E27FC236}">
                  <a16:creationId xmlns:a16="http://schemas.microsoft.com/office/drawing/2014/main" id="{22515EE1-A0F9-D142-965E-4FAA3F61F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4112" y="7181850"/>
              <a:ext cx="3847527" cy="775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000" dirty="0">
                  <a:latin typeface="Comic Sans MS" panose="030F0902030302020204" pitchFamily="66" charset="0"/>
                </a:rPr>
                <a:t>Brush regularly</a:t>
              </a:r>
            </a:p>
          </p:txBody>
        </p:sp>
        <p:sp>
          <p:nvSpPr>
            <p:cNvPr id="22536" name="Text Box 9">
              <a:extLst>
                <a:ext uri="{FF2B5EF4-FFF2-40B4-BE49-F238E27FC236}">
                  <a16:creationId xmlns:a16="http://schemas.microsoft.com/office/drawing/2014/main" id="{FDD7BF5D-168C-154D-ACD5-948EA523E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11988" y="11934826"/>
              <a:ext cx="4155304" cy="775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000" dirty="0">
                  <a:latin typeface="Comic Sans MS" panose="030F0902030302020204" pitchFamily="66" charset="0"/>
                </a:rPr>
                <a:t>Visit the dentist</a:t>
              </a:r>
            </a:p>
          </p:txBody>
        </p:sp>
        <p:sp>
          <p:nvSpPr>
            <p:cNvPr id="22537" name="Text Box 10">
              <a:extLst>
                <a:ext uri="{FF2B5EF4-FFF2-40B4-BE49-F238E27FC236}">
                  <a16:creationId xmlns:a16="http://schemas.microsoft.com/office/drawing/2014/main" id="{BB07E495-FC01-8B49-BC0B-F405C7B6D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4276" y="11798300"/>
              <a:ext cx="3326552" cy="1513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000" dirty="0">
                  <a:latin typeface="Comic Sans MS" panose="030F0902030302020204" pitchFamily="66" charset="0"/>
                </a:rPr>
                <a:t>Floss and/or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000" dirty="0">
                  <a:latin typeface="Comic Sans MS" panose="030F0902030302020204" pitchFamily="66" charset="0"/>
                </a:rPr>
                <a:t>mouthwash </a:t>
              </a:r>
            </a:p>
          </p:txBody>
        </p:sp>
        <p:sp>
          <p:nvSpPr>
            <p:cNvPr id="22538" name="Text Box 11">
              <a:extLst>
                <a:ext uri="{FF2B5EF4-FFF2-40B4-BE49-F238E27FC236}">
                  <a16:creationId xmlns:a16="http://schemas.microsoft.com/office/drawing/2014/main" id="{0896F9CF-4088-9748-9E5A-0BC895A4F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20464" y="7251700"/>
              <a:ext cx="3071675" cy="775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000" dirty="0">
                  <a:latin typeface="Comic Sans MS" panose="030F0902030302020204" pitchFamily="66" charset="0"/>
                </a:rPr>
                <a:t>Eat sensibly</a:t>
              </a:r>
            </a:p>
          </p:txBody>
        </p:sp>
        <p:sp>
          <p:nvSpPr>
            <p:cNvPr id="22539" name="Text Box 12">
              <a:extLst>
                <a:ext uri="{FF2B5EF4-FFF2-40B4-BE49-F238E27FC236}">
                  <a16:creationId xmlns:a16="http://schemas.microsoft.com/office/drawing/2014/main" id="{9089AAF8-A308-CA4D-B0C2-116CE486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0401" y="11836400"/>
              <a:ext cx="5467350" cy="775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000" dirty="0">
                  <a:latin typeface="Comic Sans MS" panose="030F0902030302020204" pitchFamily="66" charset="0"/>
                </a:rPr>
                <a:t>Look after your gums</a:t>
              </a:r>
            </a:p>
          </p:txBody>
        </p:sp>
        <p:pic>
          <p:nvPicPr>
            <p:cNvPr id="22540" name="Picture 13" descr="dancing tooth">
              <a:extLst>
                <a:ext uri="{FF2B5EF4-FFF2-40B4-BE49-F238E27FC236}">
                  <a16:creationId xmlns:a16="http://schemas.microsoft.com/office/drawing/2014/main" id="{B053DD46-B86B-6A49-AA4C-134638A425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9076" y="3003551"/>
              <a:ext cx="3581400" cy="379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Looking After our teeth">
            <a:extLst>
              <a:ext uri="{FF2B5EF4-FFF2-40B4-BE49-F238E27FC236}">
                <a16:creationId xmlns:a16="http://schemas.microsoft.com/office/drawing/2014/main" id="{040EF57C-7AA1-2B4C-835A-309E9326A75D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So remember…</a:t>
            </a:r>
          </a:p>
        </p:txBody>
      </p:sp>
    </p:spTree>
    <p:extLst>
      <p:ext uri="{BB962C8B-B14F-4D97-AF65-F5344CB8AC3E}">
        <p14:creationId xmlns:p14="http://schemas.microsoft.com/office/powerpoint/2010/main" val="3812127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>
            <a:extLst>
              <a:ext uri="{FF2B5EF4-FFF2-40B4-BE49-F238E27FC236}">
                <a16:creationId xmlns:a16="http://schemas.microsoft.com/office/drawing/2014/main" id="{0CDCE32B-2D22-B74C-ADC4-4FF971204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819" y="11061510"/>
            <a:ext cx="13716000" cy="18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dirty="0">
                <a:latin typeface="Comic Sans MS" panose="030F0902030302020204" pitchFamily="66" charset="0"/>
              </a:rPr>
              <a:t>4 different types of teeth-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dirty="0">
                <a:latin typeface="Comic Sans MS" panose="030F0902030302020204" pitchFamily="66" charset="0"/>
              </a:rPr>
              <a:t>Baby teeth are also called Primary teeth</a:t>
            </a:r>
            <a:endParaRPr lang="en-GB" altLang="en-US" sz="7200" dirty="0">
              <a:latin typeface="Comic Sans MS" panose="030F0902030302020204" pitchFamily="66" charset="0"/>
            </a:endParaRPr>
          </a:p>
        </p:txBody>
      </p:sp>
      <p:pic>
        <p:nvPicPr>
          <p:cNvPr id="14338" name="Picture 8" descr="hm00181_">
            <a:extLst>
              <a:ext uri="{FF2B5EF4-FFF2-40B4-BE49-F238E27FC236}">
                <a16:creationId xmlns:a16="http://schemas.microsoft.com/office/drawing/2014/main" id="{0662BCBC-DBFB-A24F-87A5-47606E0B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18" y="3568701"/>
            <a:ext cx="3784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abyteeth">
            <a:extLst>
              <a:ext uri="{FF2B5EF4-FFF2-40B4-BE49-F238E27FC236}">
                <a16:creationId xmlns:a16="http://schemas.microsoft.com/office/drawing/2014/main" id="{0DEA393A-B73F-6646-8E58-131A0EBF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51" y="5080001"/>
            <a:ext cx="516572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Incisors Images, Stock Photos &amp; Vectors | Shutterstock">
            <a:extLst>
              <a:ext uri="{FF2B5EF4-FFF2-40B4-BE49-F238E27FC236}">
                <a16:creationId xmlns:a16="http://schemas.microsoft.com/office/drawing/2014/main" id="{34661270-D248-5C42-83F2-6A93C55F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36" y="5080001"/>
            <a:ext cx="7283450" cy="522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ooking After our teeth">
            <a:extLst>
              <a:ext uri="{FF2B5EF4-FFF2-40B4-BE49-F238E27FC236}">
                <a16:creationId xmlns:a16="http://schemas.microsoft.com/office/drawing/2014/main" id="{F4AA7356-7EB4-C049-9A5A-4D1404851644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Types of teeth</a:t>
            </a:r>
          </a:p>
        </p:txBody>
      </p:sp>
    </p:spTree>
    <p:extLst>
      <p:ext uri="{BB962C8B-B14F-4D97-AF65-F5344CB8AC3E}">
        <p14:creationId xmlns:p14="http://schemas.microsoft.com/office/powerpoint/2010/main" val="12618226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>
            <a:extLst>
              <a:ext uri="{FF2B5EF4-FFF2-40B4-BE49-F238E27FC236}">
                <a16:creationId xmlns:a16="http://schemas.microsoft.com/office/drawing/2014/main" id="{CD2CAE07-783D-CF4B-852D-358CA0354536}"/>
              </a:ext>
            </a:extLst>
          </p:cNvPr>
          <p:cNvGrpSpPr>
            <a:grpSpLocks/>
          </p:cNvGrpSpPr>
          <p:nvPr/>
        </p:nvGrpSpPr>
        <p:grpSpPr bwMode="auto">
          <a:xfrm>
            <a:off x="3260035" y="4013200"/>
            <a:ext cx="18009704" cy="8655051"/>
            <a:chOff x="2133600" y="1752600"/>
            <a:chExt cx="5909568" cy="4851400"/>
          </a:xfrm>
        </p:grpSpPr>
        <p:sp>
          <p:nvSpPr>
            <p:cNvPr id="15363" name="WordArt 3">
              <a:extLst>
                <a:ext uri="{FF2B5EF4-FFF2-40B4-BE49-F238E27FC236}">
                  <a16:creationId xmlns:a16="http://schemas.microsoft.com/office/drawing/2014/main" id="{30532097-0DD0-7849-8C24-798B28CE69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33600" y="1752600"/>
              <a:ext cx="1619250" cy="9779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72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</a:rPr>
                <a:t>incisors</a:t>
              </a:r>
            </a:p>
          </p:txBody>
        </p:sp>
        <p:sp>
          <p:nvSpPr>
            <p:cNvPr id="15364" name="WordArt 4">
              <a:extLst>
                <a:ext uri="{FF2B5EF4-FFF2-40B4-BE49-F238E27FC236}">
                  <a16:creationId xmlns:a16="http://schemas.microsoft.com/office/drawing/2014/main" id="{EB18ED75-C9A7-CB42-BC77-741C6E8F876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248400" y="1828800"/>
              <a:ext cx="1543050" cy="9779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72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</a:rPr>
                <a:t>canines</a:t>
              </a:r>
            </a:p>
          </p:txBody>
        </p:sp>
        <p:sp>
          <p:nvSpPr>
            <p:cNvPr id="15365" name="WordArt 5">
              <a:extLst>
                <a:ext uri="{FF2B5EF4-FFF2-40B4-BE49-F238E27FC236}">
                  <a16:creationId xmlns:a16="http://schemas.microsoft.com/office/drawing/2014/main" id="{15074B5D-472E-6043-BF29-A9D08E7053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400800" y="4648200"/>
              <a:ext cx="1390650" cy="9779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72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</a:rPr>
                <a:t>molars</a:t>
              </a:r>
            </a:p>
          </p:txBody>
        </p:sp>
        <p:sp>
          <p:nvSpPr>
            <p:cNvPr id="15366" name="WordArt 6">
              <a:extLst>
                <a:ext uri="{FF2B5EF4-FFF2-40B4-BE49-F238E27FC236}">
                  <a16:creationId xmlns:a16="http://schemas.microsoft.com/office/drawing/2014/main" id="{9BDD912C-AEF9-9C44-A5F7-9B2E3A61F7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33600" y="4648200"/>
              <a:ext cx="2238375" cy="19558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72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</a:rPr>
                <a:t>pre molars</a:t>
              </a:r>
            </a:p>
          </p:txBody>
        </p:sp>
        <p:sp>
          <p:nvSpPr>
            <p:cNvPr id="15367" name="Text Box 7">
              <a:extLst>
                <a:ext uri="{FF2B5EF4-FFF2-40B4-BE49-F238E27FC236}">
                  <a16:creationId xmlns:a16="http://schemas.microsoft.com/office/drawing/2014/main" id="{99F18E94-4895-834C-9490-4ACC9926A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1552" y="2560637"/>
              <a:ext cx="1122892" cy="2498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800" dirty="0">
                  <a:latin typeface="Comic Sans MS" panose="030F0902030302020204" pitchFamily="66" charset="0"/>
                </a:rPr>
                <a:t>Cut –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800" dirty="0">
                  <a:latin typeface="Comic Sans MS" panose="030F0902030302020204" pitchFamily="66" charset="0"/>
                </a:rPr>
                <a:t>You loose these first</a:t>
              </a:r>
            </a:p>
          </p:txBody>
        </p:sp>
        <p:sp>
          <p:nvSpPr>
            <p:cNvPr id="15368" name="Text Box 8">
              <a:extLst>
                <a:ext uri="{FF2B5EF4-FFF2-40B4-BE49-F238E27FC236}">
                  <a16:creationId xmlns:a16="http://schemas.microsoft.com/office/drawing/2014/main" id="{A7C807C5-F148-9A48-BD18-44393A16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421" y="2560638"/>
              <a:ext cx="844747" cy="51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800">
                  <a:latin typeface="Comic Sans MS" panose="030F0902030302020204" pitchFamily="66" charset="0"/>
                </a:rPr>
                <a:t>tear</a:t>
              </a:r>
            </a:p>
          </p:txBody>
        </p:sp>
        <p:sp>
          <p:nvSpPr>
            <p:cNvPr id="15369" name="Text Box 9">
              <a:extLst>
                <a:ext uri="{FF2B5EF4-FFF2-40B4-BE49-F238E27FC236}">
                  <a16:creationId xmlns:a16="http://schemas.microsoft.com/office/drawing/2014/main" id="{D370FF3E-644F-FC4B-9B93-46496207A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244" y="5913438"/>
              <a:ext cx="583200" cy="51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800">
                  <a:latin typeface="Comic Sans MS" panose="030F0902030302020204" pitchFamily="66" charset="0"/>
                </a:rPr>
                <a:t>rip</a:t>
              </a:r>
            </a:p>
          </p:txBody>
        </p:sp>
        <p:sp>
          <p:nvSpPr>
            <p:cNvPr id="15370" name="Text Box 10">
              <a:extLst>
                <a:ext uri="{FF2B5EF4-FFF2-40B4-BE49-F238E27FC236}">
                  <a16:creationId xmlns:a16="http://schemas.microsoft.com/office/drawing/2014/main" id="{9261F6E3-0B81-C54B-B7BD-151188F6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7850" y="5532438"/>
              <a:ext cx="957925" cy="51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4800">
                  <a:latin typeface="Comic Sans MS" panose="030F0902030302020204" pitchFamily="66" charset="0"/>
                </a:rPr>
                <a:t>chew</a:t>
              </a:r>
            </a:p>
          </p:txBody>
        </p:sp>
        <p:pic>
          <p:nvPicPr>
            <p:cNvPr id="15371" name="Picture 11" descr="bd06958_">
              <a:extLst>
                <a:ext uri="{FF2B5EF4-FFF2-40B4-BE49-F238E27FC236}">
                  <a16:creationId xmlns:a16="http://schemas.microsoft.com/office/drawing/2014/main" id="{FA5DD972-5093-C841-B03D-60E05D23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683" y="2286000"/>
              <a:ext cx="1998755" cy="250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Looking After our teeth">
            <a:extLst>
              <a:ext uri="{FF2B5EF4-FFF2-40B4-BE49-F238E27FC236}">
                <a16:creationId xmlns:a16="http://schemas.microsoft.com/office/drawing/2014/main" id="{A5FB3108-3B87-4B4E-8FB5-984BCE89EA2B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What do different teeth do?</a:t>
            </a:r>
          </a:p>
        </p:txBody>
      </p:sp>
    </p:spTree>
    <p:extLst>
      <p:ext uri="{BB962C8B-B14F-4D97-AF65-F5344CB8AC3E}">
        <p14:creationId xmlns:p14="http://schemas.microsoft.com/office/powerpoint/2010/main" val="3582659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artsoftooth">
            <a:extLst>
              <a:ext uri="{FF2B5EF4-FFF2-40B4-BE49-F238E27FC236}">
                <a16:creationId xmlns:a16="http://schemas.microsoft.com/office/drawing/2014/main" id="{3CFCE2F6-CD70-EE43-945B-D682595E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01886"/>
            <a:ext cx="8534400" cy="792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ooking After our teeth">
            <a:extLst>
              <a:ext uri="{FF2B5EF4-FFF2-40B4-BE49-F238E27FC236}">
                <a16:creationId xmlns:a16="http://schemas.microsoft.com/office/drawing/2014/main" id="{B2F118A4-CC58-AA49-AC16-29B30BFC377C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parts of a tooth?</a:t>
            </a:r>
          </a:p>
        </p:txBody>
      </p:sp>
    </p:spTree>
    <p:extLst>
      <p:ext uri="{BB962C8B-B14F-4D97-AF65-F5344CB8AC3E}">
        <p14:creationId xmlns:p14="http://schemas.microsoft.com/office/powerpoint/2010/main" val="37021906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vity">
            <a:extLst>
              <a:ext uri="{FF2B5EF4-FFF2-40B4-BE49-F238E27FC236}">
                <a16:creationId xmlns:a16="http://schemas.microsoft.com/office/drawing/2014/main" id="{FC08747B-C671-AA48-8A2D-9F86871923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12" y="8303590"/>
            <a:ext cx="3794124" cy="39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ecay">
            <a:extLst>
              <a:ext uri="{FF2B5EF4-FFF2-40B4-BE49-F238E27FC236}">
                <a16:creationId xmlns:a16="http://schemas.microsoft.com/office/drawing/2014/main" id="{553582A4-5BD1-7548-9FBA-191FFD25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188" y="8148632"/>
            <a:ext cx="6508750" cy="39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>
            <a:extLst>
              <a:ext uri="{FF2B5EF4-FFF2-40B4-BE49-F238E27FC236}">
                <a16:creationId xmlns:a16="http://schemas.microsoft.com/office/drawing/2014/main" id="{7DED5556-0934-8346-B223-B375A540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620" y="6777038"/>
            <a:ext cx="11601450" cy="13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solidFill>
                  <a:schemeClr val="tx2"/>
                </a:solidFill>
                <a:latin typeface="Comic Sans MS" panose="030F0902030302020204" pitchFamily="66" charset="0"/>
              </a:rPr>
              <a:t>Bacteria in your mouth uses sugar to produce a build up of plaque acid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81BFE2AA-1B90-4140-9A34-074B30D1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069" y="12078930"/>
            <a:ext cx="6489276" cy="70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solidFill>
                  <a:schemeClr val="tx2"/>
                </a:solidFill>
                <a:latin typeface="Comic Sans MS" panose="030F0902030302020204" pitchFamily="66" charset="0"/>
              </a:rPr>
              <a:t>Plaque acid attacks the tooth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E6E677D8-E692-CE41-AA15-43B24051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4986" y="12076108"/>
            <a:ext cx="6849952" cy="70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solidFill>
                  <a:schemeClr val="tx2"/>
                </a:solidFill>
                <a:latin typeface="Comic Sans MS" panose="030F0902030302020204" pitchFamily="66" charset="0"/>
              </a:rPr>
              <a:t>The tooth eventually rots away</a:t>
            </a:r>
          </a:p>
        </p:txBody>
      </p:sp>
      <p:grpSp>
        <p:nvGrpSpPr>
          <p:cNvPr id="17415" name="Group 1">
            <a:extLst>
              <a:ext uri="{FF2B5EF4-FFF2-40B4-BE49-F238E27FC236}">
                <a16:creationId xmlns:a16="http://schemas.microsoft.com/office/drawing/2014/main" id="{F3CEE253-312A-E849-B108-23D08031CEBD}"/>
              </a:ext>
            </a:extLst>
          </p:cNvPr>
          <p:cNvGrpSpPr>
            <a:grpSpLocks/>
          </p:cNvGrpSpPr>
          <p:nvPr/>
        </p:nvGrpSpPr>
        <p:grpSpPr bwMode="auto">
          <a:xfrm>
            <a:off x="7467147" y="3576638"/>
            <a:ext cx="7861300" cy="3200400"/>
            <a:chOff x="3569966" y="1820648"/>
            <a:chExt cx="3931029" cy="1600200"/>
          </a:xfrm>
        </p:grpSpPr>
        <p:pic>
          <p:nvPicPr>
            <p:cNvPr id="17416" name="Picture 5" descr="plaque4">
              <a:extLst>
                <a:ext uri="{FF2B5EF4-FFF2-40B4-BE49-F238E27FC236}">
                  <a16:creationId xmlns:a16="http://schemas.microsoft.com/office/drawing/2014/main" id="{E432A61F-7A60-724C-A407-9776F43F57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157" y="1820648"/>
              <a:ext cx="1874838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0" descr="What's the Difference Between Cane Sugar and Beet Sugar? | Britannica">
              <a:extLst>
                <a:ext uri="{FF2B5EF4-FFF2-40B4-BE49-F238E27FC236}">
                  <a16:creationId xmlns:a16="http://schemas.microsoft.com/office/drawing/2014/main" id="{64EBEE02-4BED-E844-AAC7-3628F5750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966" y="1836441"/>
              <a:ext cx="2027972" cy="156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Looking After our teeth">
            <a:extLst>
              <a:ext uri="{FF2B5EF4-FFF2-40B4-BE49-F238E27FC236}">
                <a16:creationId xmlns:a16="http://schemas.microsoft.com/office/drawing/2014/main" id="{7C763737-FEE4-2C40-BD33-64900D9F0675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How are cavities caused?</a:t>
            </a:r>
          </a:p>
        </p:txBody>
      </p:sp>
    </p:spTree>
    <p:extLst>
      <p:ext uri="{BB962C8B-B14F-4D97-AF65-F5344CB8AC3E}">
        <p14:creationId xmlns:p14="http://schemas.microsoft.com/office/powerpoint/2010/main" val="3991378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  <p:bldP spid="92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h01661_">
            <a:extLst>
              <a:ext uri="{FF2B5EF4-FFF2-40B4-BE49-F238E27FC236}">
                <a16:creationId xmlns:a16="http://schemas.microsoft.com/office/drawing/2014/main" id="{0D4CF4DB-80D4-7549-BA12-CC751606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94" y="3927474"/>
            <a:ext cx="4876800" cy="36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75EE29A2-5EEA-404E-B0CD-40AD120A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590" y="4452022"/>
            <a:ext cx="8489824" cy="9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>
                <a:latin typeface="Comic Sans MS" panose="030F0902030302020204" pitchFamily="66" charset="0"/>
              </a:rPr>
              <a:t>Brush your teeth twice a day</a:t>
            </a:r>
          </a:p>
        </p:txBody>
      </p:sp>
      <p:pic>
        <p:nvPicPr>
          <p:cNvPr id="18436" name="Picture 5" descr="ph02176j">
            <a:extLst>
              <a:ext uri="{FF2B5EF4-FFF2-40B4-BE49-F238E27FC236}">
                <a16:creationId xmlns:a16="http://schemas.microsoft.com/office/drawing/2014/main" id="{EAF3DEF6-231A-3B44-9C5B-98FAB795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7620000"/>
            <a:ext cx="3657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D206E0C9-3DB7-B949-9D08-5ED00CFE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886" y="7972544"/>
            <a:ext cx="9177512" cy="9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>
                <a:latin typeface="Comic Sans MS" panose="030F0902030302020204" pitchFamily="66" charset="0"/>
              </a:rPr>
              <a:t>Try not to eat too many sweets</a:t>
            </a:r>
          </a:p>
        </p:txBody>
      </p:sp>
      <p:pic>
        <p:nvPicPr>
          <p:cNvPr id="18438" name="Picture 7" descr="pe02716_">
            <a:extLst>
              <a:ext uri="{FF2B5EF4-FFF2-40B4-BE49-F238E27FC236}">
                <a16:creationId xmlns:a16="http://schemas.microsoft.com/office/drawing/2014/main" id="{C77F6E33-F96D-8D47-B064-920ED413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31" y="9728871"/>
            <a:ext cx="3641726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>
            <a:extLst>
              <a:ext uri="{FF2B5EF4-FFF2-40B4-BE49-F238E27FC236}">
                <a16:creationId xmlns:a16="http://schemas.microsoft.com/office/drawing/2014/main" id="{F84E6AF6-DB80-D240-B713-6DBFB1FC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551" y="11493066"/>
            <a:ext cx="8622873" cy="9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 dirty="0">
                <a:latin typeface="Comic Sans MS" panose="030F0902030302020204" pitchFamily="66" charset="0"/>
              </a:rPr>
              <a:t>Visit the dentist twice a year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6BD4A5-035B-B64C-BF58-3688169BE9A2}"/>
              </a:ext>
            </a:extLst>
          </p:cNvPr>
          <p:cNvCxnSpPr/>
          <p:nvPr/>
        </p:nvCxnSpPr>
        <p:spPr bwMode="auto">
          <a:xfrm>
            <a:off x="16081377" y="7102477"/>
            <a:ext cx="4895850" cy="33559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73218B-D861-6743-97C2-25ACCC32E752}"/>
              </a:ext>
            </a:extLst>
          </p:cNvPr>
          <p:cNvCxnSpPr>
            <a:cxnSpLocks/>
          </p:cNvCxnSpPr>
          <p:nvPr/>
        </p:nvCxnSpPr>
        <p:spPr bwMode="auto">
          <a:xfrm flipH="1">
            <a:off x="16081377" y="7102477"/>
            <a:ext cx="4664074" cy="33559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Looking After our teeth">
            <a:extLst>
              <a:ext uri="{FF2B5EF4-FFF2-40B4-BE49-F238E27FC236}">
                <a16:creationId xmlns:a16="http://schemas.microsoft.com/office/drawing/2014/main" id="{35DD0D2C-9795-4641-B573-B664F3E0D122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How do I look after my teeth?</a:t>
            </a:r>
          </a:p>
        </p:txBody>
      </p:sp>
    </p:spTree>
    <p:extLst>
      <p:ext uri="{BB962C8B-B14F-4D97-AF65-F5344CB8AC3E}">
        <p14:creationId xmlns:p14="http://schemas.microsoft.com/office/powerpoint/2010/main" val="23982914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0BCB507F-76C0-CE4E-B2D0-043AD2F7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858000"/>
            <a:ext cx="11233150" cy="59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FA81A1AA-5805-734E-8FE2-336245DD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3544188"/>
            <a:ext cx="13392150" cy="3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Comic Sans MS" panose="030F0902030302020204" pitchFamily="66" charset="0"/>
              </a:rPr>
              <a:t>Twice a day for 2 minutes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Comic Sans MS" panose="030F0902030302020204" pitchFamily="66" charset="0"/>
              </a:rPr>
              <a:t>Manual or electric toothbrush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Comic Sans MS" panose="030F0902030302020204" pitchFamily="66" charset="0"/>
              </a:rPr>
              <a:t>Use fluoride toothpaste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Comic Sans MS" panose="030F0902030302020204" pitchFamily="66" charset="0"/>
              </a:rPr>
              <a:t>Don’t rinse after spitting</a:t>
            </a:r>
            <a:br>
              <a:rPr lang="en-GB" altLang="en-US" sz="4000" dirty="0">
                <a:latin typeface="Comic Sans MS" panose="030F0902030302020204" pitchFamily="66" charset="0"/>
              </a:rPr>
            </a:br>
            <a:endParaRPr lang="en-US" altLang="en-US" sz="4000" dirty="0">
              <a:latin typeface="Comic Sans MS" panose="030F0902030302020204" pitchFamily="66" charset="0"/>
            </a:endParaRPr>
          </a:p>
        </p:txBody>
      </p:sp>
      <p:sp>
        <p:nvSpPr>
          <p:cNvPr id="5" name="Looking After our teeth">
            <a:extLst>
              <a:ext uri="{FF2B5EF4-FFF2-40B4-BE49-F238E27FC236}">
                <a16:creationId xmlns:a16="http://schemas.microsoft.com/office/drawing/2014/main" id="{CCC15B11-526D-0247-83BF-F8122EA8C744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How to brush your teeth</a:t>
            </a:r>
          </a:p>
        </p:txBody>
      </p:sp>
    </p:spTree>
    <p:extLst>
      <p:ext uri="{BB962C8B-B14F-4D97-AF65-F5344CB8AC3E}">
        <p14:creationId xmlns:p14="http://schemas.microsoft.com/office/powerpoint/2010/main" val="11698467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h02916j">
            <a:extLst>
              <a:ext uri="{FF2B5EF4-FFF2-40B4-BE49-F238E27FC236}">
                <a16:creationId xmlns:a16="http://schemas.microsoft.com/office/drawing/2014/main" id="{88B5F2B8-5A99-904D-8D19-1AAFA013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2" y="768350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ph02764j">
            <a:extLst>
              <a:ext uri="{FF2B5EF4-FFF2-40B4-BE49-F238E27FC236}">
                <a16:creationId xmlns:a16="http://schemas.microsoft.com/office/drawing/2014/main" id="{F8B0F3B2-19DC-E445-83CA-AA67DE46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8" y="7233557"/>
            <a:ext cx="4127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ph02851j">
            <a:extLst>
              <a:ext uri="{FF2B5EF4-FFF2-40B4-BE49-F238E27FC236}">
                <a16:creationId xmlns:a16="http://schemas.microsoft.com/office/drawing/2014/main" id="{C9F95223-CD5D-A54C-B2AF-09F86757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63" y="4013200"/>
            <a:ext cx="3892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j0144378">
            <a:extLst>
              <a:ext uri="{FF2B5EF4-FFF2-40B4-BE49-F238E27FC236}">
                <a16:creationId xmlns:a16="http://schemas.microsoft.com/office/drawing/2014/main" id="{83C783EE-6646-6E43-AE98-D23D780D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351" y="4013200"/>
            <a:ext cx="3244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fd01226_">
            <a:extLst>
              <a:ext uri="{FF2B5EF4-FFF2-40B4-BE49-F238E27FC236}">
                <a16:creationId xmlns:a16="http://schemas.microsoft.com/office/drawing/2014/main" id="{40D77EFE-3313-404B-BA03-A67EAFB7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87" y="9645650"/>
            <a:ext cx="2209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an01917_">
            <a:extLst>
              <a:ext uri="{FF2B5EF4-FFF2-40B4-BE49-F238E27FC236}">
                <a16:creationId xmlns:a16="http://schemas.microsoft.com/office/drawing/2014/main" id="{7205532E-21B0-DC47-8110-B01695DD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075" y="9793288"/>
            <a:ext cx="3794126" cy="28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ooking After our teeth">
            <a:extLst>
              <a:ext uri="{FF2B5EF4-FFF2-40B4-BE49-F238E27FC236}">
                <a16:creationId xmlns:a16="http://schemas.microsoft.com/office/drawing/2014/main" id="{AE35705C-50B9-D64A-80E4-68CDB265731E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Foods that are good for teeth</a:t>
            </a:r>
          </a:p>
        </p:txBody>
      </p:sp>
    </p:spTree>
    <p:extLst>
      <p:ext uri="{BB962C8B-B14F-4D97-AF65-F5344CB8AC3E}">
        <p14:creationId xmlns:p14="http://schemas.microsoft.com/office/powerpoint/2010/main" val="16525028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ph02802j">
            <a:extLst>
              <a:ext uri="{FF2B5EF4-FFF2-40B4-BE49-F238E27FC236}">
                <a16:creationId xmlns:a16="http://schemas.microsoft.com/office/drawing/2014/main" id="{34F3553F-27D4-7544-8AAA-49CE9B3E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49" y="5256212"/>
            <a:ext cx="5543550" cy="7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bd08868_">
            <a:extLst>
              <a:ext uri="{FF2B5EF4-FFF2-40B4-BE49-F238E27FC236}">
                <a16:creationId xmlns:a16="http://schemas.microsoft.com/office/drawing/2014/main" id="{7B412DF2-F0E2-A848-90AF-6043BA1C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0" y="7469188"/>
            <a:ext cx="477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ph02782j">
            <a:extLst>
              <a:ext uri="{FF2B5EF4-FFF2-40B4-BE49-F238E27FC236}">
                <a16:creationId xmlns:a16="http://schemas.microsoft.com/office/drawing/2014/main" id="{AF1F6AB7-74C6-184E-BA4A-D3DBF1DE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26" y="8145464"/>
            <a:ext cx="3308350" cy="42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ph02784j">
            <a:extLst>
              <a:ext uri="{FF2B5EF4-FFF2-40B4-BE49-F238E27FC236}">
                <a16:creationId xmlns:a16="http://schemas.microsoft.com/office/drawing/2014/main" id="{97ABEC69-30E2-D340-A480-D6B81553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3" y="6437314"/>
            <a:ext cx="4629150" cy="59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dd00712_">
            <a:extLst>
              <a:ext uri="{FF2B5EF4-FFF2-40B4-BE49-F238E27FC236}">
                <a16:creationId xmlns:a16="http://schemas.microsoft.com/office/drawing/2014/main" id="{4EA95832-6DF5-AC46-A2DB-19B6C9EB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514" y="3741624"/>
            <a:ext cx="4114800" cy="32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ooking After our teeth">
            <a:extLst>
              <a:ext uri="{FF2B5EF4-FFF2-40B4-BE49-F238E27FC236}">
                <a16:creationId xmlns:a16="http://schemas.microsoft.com/office/drawing/2014/main" id="{5702069A-0B35-DE41-A20D-83DE961F6F3F}"/>
              </a:ext>
            </a:extLst>
          </p:cNvPr>
          <p:cNvSpPr txBox="1">
            <a:spLocks/>
          </p:cNvSpPr>
          <p:nvPr/>
        </p:nvSpPr>
        <p:spPr>
          <a:xfrm>
            <a:off x="1549400" y="1155700"/>
            <a:ext cx="21285200" cy="2857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all" spc="500" baseline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en-GB" dirty="0"/>
              <a:t>Foods that cause tooth decay</a:t>
            </a:r>
          </a:p>
        </p:txBody>
      </p:sp>
    </p:spTree>
    <p:extLst>
      <p:ext uri="{BB962C8B-B14F-4D97-AF65-F5344CB8AC3E}">
        <p14:creationId xmlns:p14="http://schemas.microsoft.com/office/powerpoint/2010/main" val="307589057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153</Words>
  <Application>Microsoft Office PowerPoint</Application>
  <PresentationFormat>Custom</PresentationFormat>
  <Paragraphs>37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Georgia</vt:lpstr>
      <vt:lpstr>Helvetica Neue</vt:lpstr>
      <vt:lpstr>Hoefler Text</vt:lpstr>
      <vt:lpstr>Palatino</vt:lpstr>
      <vt:lpstr>Kyoto</vt:lpstr>
      <vt:lpstr>Looking After our teeth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Greer</dc:creator>
  <cp:lastModifiedBy>Julian Greer</cp:lastModifiedBy>
  <cp:revision>3</cp:revision>
  <dcterms:modified xsi:type="dcterms:W3CDTF">2020-12-14T10:46:53Z</dcterms:modified>
</cp:coreProperties>
</file>