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68" r:id="rId15"/>
    <p:sldId id="269" r:id="rId16"/>
    <p:sldId id="274" r:id="rId17"/>
    <p:sldId id="270" r:id="rId18"/>
    <p:sldId id="271" r:id="rId19"/>
    <p:sldId id="272" r:id="rId20"/>
    <p:sldId id="284" r:id="rId21"/>
    <p:sldId id="283" r:id="rId22"/>
    <p:sldId id="282" r:id="rId23"/>
    <p:sldId id="281" r:id="rId24"/>
    <p:sldId id="275" r:id="rId25"/>
    <p:sldId id="276" r:id="rId26"/>
    <p:sldId id="277" r:id="rId27"/>
    <p:sldId id="278" r:id="rId28"/>
    <p:sldId id="279" r:id="rId29"/>
    <p:sldId id="280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781D70-1953-4411-AF8B-7D2BB32C33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199B23-7C46-4386-B496-342C8CCF02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EF04D4-E0C4-4D70-ADE2-904176487E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3883A-B66D-44CA-873C-80504960305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9375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9388EB-1AAB-41B8-8F91-09C7AA9BD3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AB7E6D-F167-4D44-8AF6-659E399F2F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643D3D-20DC-4C74-9083-3E5FBAED99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14076-5AF9-4617-9313-8349EA54227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863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EC0B7A-0D34-462B-9345-18A5F6B6B9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7D32CC-75A6-4E8F-9A14-7B258C6BAF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15975B-426F-436E-B2FA-90954EE960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B79DA-2E56-47AC-ACEA-27F59E532B2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6729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34652F-FBC1-4180-AE78-F245B9D5D3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1DF746-D8C4-4030-9B56-71D83A288A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C80AC1-7DF0-4E2B-A182-A16AC3A514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E41E-609D-4DC7-B80D-0480157BA43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7428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2EDFEF-6E2D-4F23-9DC9-E03D5F2632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C8C782-7D1F-4752-AEC8-B88A174047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B25DD9-1CD6-46D1-B4A7-517CD4986B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AF940-3A35-43EE-B0EB-F9AB376F345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4511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06D750-FE9D-4775-814C-FB89C01169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D416D2-7167-415E-B4AE-8B77409B27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A01F42-F4C8-4185-B3C1-7067A5F769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81C51-D45F-41C2-86DF-B9071A5E829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50796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AE3AD7E-520A-4D8D-AF2B-FBA534D1A3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100A492-27D8-4182-A92A-36CB759027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9A5D0C8-342A-41AA-8765-6801E0B59E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F7DC9-94FC-48CC-97D1-15916D94842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2261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D3D3469-580C-4C18-AC0B-5CB0C53C46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F79C33B-A812-4188-884B-23FC02D6C5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4BF1C0E-D11B-4DDD-9784-763E9499A8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12ED6-3A17-4A17-9DA8-3886C257DE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7689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0AEE4D2-5424-4912-9A15-0FA23A358B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146C0FE-3235-4969-B6D5-2CEB071429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8BB45C2-E8F7-4AC2-B6AB-609DC3290B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3615C-5315-4487-9C24-F27658417A7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9626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B84D61-ACB7-474D-ACE8-3F7F767E3A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139BD5-A983-477A-B112-4C021666DD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EFD150-2BE7-496E-8B99-52504B4281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E0533-F056-4CF7-AC3A-828789095F3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8125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7FE5B3-CA5E-4E03-9864-F1B09DC9C7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48E7EA-04E6-4EEA-B53F-87B5F4924D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4B68C8-03E1-429F-A926-4B4B2241C0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54333-5274-412B-A290-6808CD1C0DD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5005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1CD8001-1095-4F42-8BBB-88423D8268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B2F683A-4A49-466E-8BAB-BCEE711136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CCE4A51-CEC2-47C9-9D77-79A60DB69FB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8B9B956-D3C1-4AB1-9330-B88C3DBF564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1D3B534-94E7-4500-8EC8-903BBA0C3D5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AF9FCBC6-67B3-426B-9080-C32F811786C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2695716-FDDD-47AA-B419-7BDBAD82694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333375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 b="1">
                <a:solidFill>
                  <a:schemeClr val="bg1"/>
                </a:solidFill>
              </a:rPr>
              <a:t>TREES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33F45C6-AA94-4E96-8B3F-A6B334E46EF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52" name="Picture 4" descr="trees">
            <a:extLst>
              <a:ext uri="{FF2B5EF4-FFF2-40B4-BE49-F238E27FC236}">
                <a16:creationId xmlns:a16="http://schemas.microsoft.com/office/drawing/2014/main" id="{77FB8523-C71F-4F32-AA76-1E3D392AA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84963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beech trunk">
            <a:extLst>
              <a:ext uri="{FF2B5EF4-FFF2-40B4-BE49-F238E27FC236}">
                <a16:creationId xmlns:a16="http://schemas.microsoft.com/office/drawing/2014/main" id="{1187692E-510F-490E-84A8-4E54742ACE67}"/>
              </a:ext>
            </a:extLst>
          </p:cNvPr>
          <p:cNvPicPr>
            <a:picLocks noChangeAspect="1" noChangeArrowheads="1"/>
          </p:cNvPicPr>
          <p:nvPr>
            <p:ph type="ctr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549275"/>
            <a:ext cx="3836988" cy="5111750"/>
          </a:xfrm>
          <a:noFill/>
        </p:spPr>
      </p:pic>
      <p:pic>
        <p:nvPicPr>
          <p:cNvPr id="11267" name="Picture 6" descr="beech leaves">
            <a:extLst>
              <a:ext uri="{FF2B5EF4-FFF2-40B4-BE49-F238E27FC236}">
                <a16:creationId xmlns:a16="http://schemas.microsoft.com/office/drawing/2014/main" id="{858FD5CC-D465-4ACC-9BB1-D869E7F61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4427537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3">
            <a:extLst>
              <a:ext uri="{FF2B5EF4-FFF2-40B4-BE49-F238E27FC236}">
                <a16:creationId xmlns:a16="http://schemas.microsoft.com/office/drawing/2014/main" id="{6F046847-96C4-4ECF-810F-1E4E14FD7AE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51275" y="5981700"/>
            <a:ext cx="6400800" cy="1752600"/>
          </a:xfrm>
        </p:spPr>
        <p:txBody>
          <a:bodyPr/>
          <a:lstStyle/>
          <a:p>
            <a:pPr eaLnBrk="1" hangingPunct="1"/>
            <a:r>
              <a:rPr lang="en-GB" altLang="en-US" b="1">
                <a:solidFill>
                  <a:schemeClr val="bg1"/>
                </a:solidFill>
              </a:rPr>
              <a:t>BEECH</a:t>
            </a:r>
          </a:p>
        </p:txBody>
      </p:sp>
      <p:pic>
        <p:nvPicPr>
          <p:cNvPr id="11269" name="Picture 5" descr="beech nut 1">
            <a:extLst>
              <a:ext uri="{FF2B5EF4-FFF2-40B4-BE49-F238E27FC236}">
                <a16:creationId xmlns:a16="http://schemas.microsoft.com/office/drawing/2014/main" id="{1B4EE52F-6B51-4724-94B0-38DB0EFF5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9275"/>
            <a:ext cx="4392612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8891834-9775-409C-AFA5-86254AD21FD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5EC177A-9796-471F-B1C8-A8BF4C63685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2292" name="Picture 4" descr="ash leaf">
            <a:extLst>
              <a:ext uri="{FF2B5EF4-FFF2-40B4-BE49-F238E27FC236}">
                <a16:creationId xmlns:a16="http://schemas.microsoft.com/office/drawing/2014/main" id="{10B290D6-508D-472A-B220-AEC68F894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8424862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0CC105B-294D-4360-859B-625EF07B4BD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B8DC854B-FC2E-4C1B-9D06-33CDADA2000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3316" name="Picture 4" descr="ash key">
            <a:extLst>
              <a:ext uri="{FF2B5EF4-FFF2-40B4-BE49-F238E27FC236}">
                <a16:creationId xmlns:a16="http://schemas.microsoft.com/office/drawing/2014/main" id="{439E1852-5E38-472B-9B07-644E96101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765175"/>
            <a:ext cx="8964612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rowan">
            <a:extLst>
              <a:ext uri="{FF2B5EF4-FFF2-40B4-BE49-F238E27FC236}">
                <a16:creationId xmlns:a16="http://schemas.microsoft.com/office/drawing/2014/main" id="{38782057-E0F3-4790-B18C-CF93572C7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0350"/>
            <a:ext cx="853440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9F8EE6E-8408-4A49-826E-FDAEC58F4B1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2F1EA6B3-FF99-46F8-BDF2-5460528FBFC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5364" name="Picture 4" descr="ash bark">
            <a:extLst>
              <a:ext uri="{FF2B5EF4-FFF2-40B4-BE49-F238E27FC236}">
                <a16:creationId xmlns:a16="http://schemas.microsoft.com/office/drawing/2014/main" id="{79068EA6-EF91-4F1D-945C-9167358CD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692150"/>
            <a:ext cx="8967787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C90705D-4B25-4B6E-89BA-E75DE782F23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6387" name="Picture 4" descr="ash bark">
            <a:extLst>
              <a:ext uri="{FF2B5EF4-FFF2-40B4-BE49-F238E27FC236}">
                <a16:creationId xmlns:a16="http://schemas.microsoft.com/office/drawing/2014/main" id="{96AB2899-CB8D-4A1C-BB1A-5086D9699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350"/>
            <a:ext cx="4446588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 descr="ash leaf">
            <a:extLst>
              <a:ext uri="{FF2B5EF4-FFF2-40B4-BE49-F238E27FC236}">
                <a16:creationId xmlns:a16="http://schemas.microsoft.com/office/drawing/2014/main" id="{A76D48EB-709C-4466-BB1F-1647A0DEA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1463"/>
            <a:ext cx="4392613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ash key">
            <a:extLst>
              <a:ext uri="{FF2B5EF4-FFF2-40B4-BE49-F238E27FC236}">
                <a16:creationId xmlns:a16="http://schemas.microsoft.com/office/drawing/2014/main" id="{1598A501-65FE-48A5-AE49-06EB3236A1A1}"/>
              </a:ext>
            </a:extLst>
          </p:cNvPr>
          <p:cNvPicPr>
            <a:picLocks noChangeAspect="1" noChangeArrowheads="1"/>
          </p:cNvPicPr>
          <p:nvPr>
            <p:ph type="subTitle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3068638"/>
            <a:ext cx="4392613" cy="2468562"/>
          </a:xfrm>
          <a:noFill/>
        </p:spPr>
      </p:pic>
      <p:pic>
        <p:nvPicPr>
          <p:cNvPr id="16390" name="Picture 7" descr="rowan">
            <a:extLst>
              <a:ext uri="{FF2B5EF4-FFF2-40B4-BE49-F238E27FC236}">
                <a16:creationId xmlns:a16="http://schemas.microsoft.com/office/drawing/2014/main" id="{8C041EE5-E344-4FBB-9416-E3641ABB5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068638"/>
            <a:ext cx="4392612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8">
            <a:extLst>
              <a:ext uri="{FF2B5EF4-FFF2-40B4-BE49-F238E27FC236}">
                <a16:creationId xmlns:a16="http://schemas.microsoft.com/office/drawing/2014/main" id="{DE2CF26F-EC0D-4107-BE00-5CF3D4973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734050"/>
            <a:ext cx="23971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000" b="1">
                <a:solidFill>
                  <a:schemeClr val="bg1"/>
                </a:solidFill>
              </a:rPr>
              <a:t>ASH</a:t>
            </a:r>
          </a:p>
        </p:txBody>
      </p:sp>
      <p:sp>
        <p:nvSpPr>
          <p:cNvPr id="16392" name="Text Box 9">
            <a:extLst>
              <a:ext uri="{FF2B5EF4-FFF2-40B4-BE49-F238E27FC236}">
                <a16:creationId xmlns:a16="http://schemas.microsoft.com/office/drawing/2014/main" id="{CA811F31-5873-45B8-A765-F70ECAA8C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6021388"/>
            <a:ext cx="39608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chemeClr val="bg1"/>
                </a:solidFill>
              </a:rPr>
              <a:t>ROWAN – MOUNTAIN ASH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61331CEA-11BA-4EC6-9622-E58F575726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7411" name="Picture 5" descr="birch leaf">
            <a:extLst>
              <a:ext uri="{FF2B5EF4-FFF2-40B4-BE49-F238E27FC236}">
                <a16:creationId xmlns:a16="http://schemas.microsoft.com/office/drawing/2014/main" id="{EFCF1F0C-93CA-4296-AD1F-3FADC3E39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463550"/>
            <a:ext cx="8890000" cy="593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3A709A0-5BB3-4DA7-90B9-9DCA9F8834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EFF489C-98EB-420A-AAB4-38726D59F3E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8436" name="Picture 4" descr="birch catkins">
            <a:extLst>
              <a:ext uri="{FF2B5EF4-FFF2-40B4-BE49-F238E27FC236}">
                <a16:creationId xmlns:a16="http://schemas.microsoft.com/office/drawing/2014/main" id="{26AB7879-C137-4291-B40D-38D7B9FBA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00125"/>
            <a:ext cx="8713787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F622B26-DC03-4EBC-A45C-3402AE283B7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E53D610-D5E7-44CC-817C-AACF3DC4A79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9460" name="Picture 4" descr="birch trunk">
            <a:extLst>
              <a:ext uri="{FF2B5EF4-FFF2-40B4-BE49-F238E27FC236}">
                <a16:creationId xmlns:a16="http://schemas.microsoft.com/office/drawing/2014/main" id="{FB300A42-CAC3-441E-9695-162ABD8C5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5175"/>
            <a:ext cx="7993062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birch trunk">
            <a:extLst>
              <a:ext uri="{FF2B5EF4-FFF2-40B4-BE49-F238E27FC236}">
                <a16:creationId xmlns:a16="http://schemas.microsoft.com/office/drawing/2014/main" id="{C790145C-2D99-4DF7-8926-CB0BD14AE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60350"/>
            <a:ext cx="4249737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5" descr="birch leaf">
            <a:extLst>
              <a:ext uri="{FF2B5EF4-FFF2-40B4-BE49-F238E27FC236}">
                <a16:creationId xmlns:a16="http://schemas.microsoft.com/office/drawing/2014/main" id="{7B67DE16-5007-41BE-9077-CF0CB5F48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4265613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 descr="birch catkins">
            <a:extLst>
              <a:ext uri="{FF2B5EF4-FFF2-40B4-BE49-F238E27FC236}">
                <a16:creationId xmlns:a16="http://schemas.microsoft.com/office/drawing/2014/main" id="{1F0F38C2-1C17-4367-A9DC-BF168A4BA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13100"/>
            <a:ext cx="424815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7">
            <a:extLst>
              <a:ext uri="{FF2B5EF4-FFF2-40B4-BE49-F238E27FC236}">
                <a16:creationId xmlns:a16="http://schemas.microsoft.com/office/drawing/2014/main" id="{2B73B671-DF96-48DA-AF4F-EAC94B2EB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3933825"/>
            <a:ext cx="24479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500" b="1">
                <a:solidFill>
                  <a:schemeClr val="bg1"/>
                </a:solidFill>
              </a:rPr>
              <a:t>SILVER BIRCH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hart">
            <a:extLst>
              <a:ext uri="{FF2B5EF4-FFF2-40B4-BE49-F238E27FC236}">
                <a16:creationId xmlns:a16="http://schemas.microsoft.com/office/drawing/2014/main" id="{98F5467F-66B5-44BD-97F0-BE8259A93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5327650" cy="700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4">
            <a:extLst>
              <a:ext uri="{FF2B5EF4-FFF2-40B4-BE49-F238E27FC236}">
                <a16:creationId xmlns:a16="http://schemas.microsoft.com/office/drawing/2014/main" id="{833DC10E-193D-469A-B50C-B031A5E4A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1628775"/>
            <a:ext cx="3313113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>
                <a:solidFill>
                  <a:schemeClr val="bg1"/>
                </a:solidFill>
              </a:rPr>
              <a:t>LEAVES ARE THE EASIEST WAY TO IDENTIFY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>
                <a:solidFill>
                  <a:schemeClr val="bg1"/>
                </a:solidFill>
              </a:rPr>
              <a:t>A TREE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1725019-5D5E-457D-8671-5DF0C398257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1758796F-91BA-4C2D-A2C4-D26A53E99E6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1508" name="Picture 5" descr="syc leaf">
            <a:extLst>
              <a:ext uri="{FF2B5EF4-FFF2-40B4-BE49-F238E27FC236}">
                <a16:creationId xmlns:a16="http://schemas.microsoft.com/office/drawing/2014/main" id="{1DECEB44-CBFD-42DB-B9A2-C78BF9094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549275"/>
            <a:ext cx="8858250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96CA9F6-7D4E-4252-9FC4-751A232DF20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B1AB0EE2-16D2-4D28-8592-282EF82E299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2532" name="Picture 5" descr="syc wing">
            <a:extLst>
              <a:ext uri="{FF2B5EF4-FFF2-40B4-BE49-F238E27FC236}">
                <a16:creationId xmlns:a16="http://schemas.microsoft.com/office/drawing/2014/main" id="{9867C30E-660C-4333-AF9F-914549545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76250"/>
            <a:ext cx="87630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FC76571-50A9-45D1-AA2E-88446CEC3E5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3555" name="Picture 5" descr="syc bark">
            <a:extLst>
              <a:ext uri="{FF2B5EF4-FFF2-40B4-BE49-F238E27FC236}">
                <a16:creationId xmlns:a16="http://schemas.microsoft.com/office/drawing/2014/main" id="{F65D8B4F-22F8-4951-BA4D-929D82E57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2513"/>
            <a:ext cx="8353425" cy="394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syc leaf">
            <a:extLst>
              <a:ext uri="{FF2B5EF4-FFF2-40B4-BE49-F238E27FC236}">
                <a16:creationId xmlns:a16="http://schemas.microsoft.com/office/drawing/2014/main" id="{806FB9E9-4370-4868-8B54-7D6CBB0FB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7433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5" descr="syc bark">
            <a:extLst>
              <a:ext uri="{FF2B5EF4-FFF2-40B4-BE49-F238E27FC236}">
                <a16:creationId xmlns:a16="http://schemas.microsoft.com/office/drawing/2014/main" id="{677A9E9F-C102-43D5-879D-3F70BD6CB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04813"/>
            <a:ext cx="48768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7" descr="syc wing">
            <a:extLst>
              <a:ext uri="{FF2B5EF4-FFF2-40B4-BE49-F238E27FC236}">
                <a16:creationId xmlns:a16="http://schemas.microsoft.com/office/drawing/2014/main" id="{E75A68FC-8AB6-4745-B736-623BE0B2D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852738"/>
            <a:ext cx="5394325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8">
            <a:extLst>
              <a:ext uri="{FF2B5EF4-FFF2-40B4-BE49-F238E27FC236}">
                <a16:creationId xmlns:a16="http://schemas.microsoft.com/office/drawing/2014/main" id="{E9E287CA-74C6-49FA-A0B8-E6E20F02F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3933825"/>
            <a:ext cx="20161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500" b="1">
                <a:solidFill>
                  <a:schemeClr val="bg1"/>
                </a:solidFill>
              </a:rPr>
              <a:t>SYCAMORE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C878AA77-DF80-4F4E-A16D-CB98C99968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D12265D-0E79-4B9B-A8AF-1BA90DC0EA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5604" name="Picture 4" descr="hc leaf">
            <a:extLst>
              <a:ext uri="{FF2B5EF4-FFF2-40B4-BE49-F238E27FC236}">
                <a16:creationId xmlns:a16="http://schemas.microsoft.com/office/drawing/2014/main" id="{8C9F1D09-2EEE-4B8A-A0CA-BF9CC6E62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5888"/>
            <a:ext cx="8496300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hc con">
            <a:extLst>
              <a:ext uri="{FF2B5EF4-FFF2-40B4-BE49-F238E27FC236}">
                <a16:creationId xmlns:a16="http://schemas.microsoft.com/office/drawing/2014/main" id="{97504847-CAF3-4F39-B66D-31FA1B0DE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116138"/>
            <a:ext cx="5543550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4" descr="hc conker">
            <a:extLst>
              <a:ext uri="{FF2B5EF4-FFF2-40B4-BE49-F238E27FC236}">
                <a16:creationId xmlns:a16="http://schemas.microsoft.com/office/drawing/2014/main" id="{BEE5D479-3D91-4079-AEF6-74D70A34B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5256213" cy="29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04AF310B-FBD2-4DDE-AAC6-3A0F4D77C0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AE39330C-2D69-48F3-A692-C8C504C143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7652" name="Picture 4" descr="hc bark">
            <a:extLst>
              <a:ext uri="{FF2B5EF4-FFF2-40B4-BE49-F238E27FC236}">
                <a16:creationId xmlns:a16="http://schemas.microsoft.com/office/drawing/2014/main" id="{A6765F2F-6D84-4840-8314-733FDEC89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842375" cy="633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7" descr="hc con">
            <a:extLst>
              <a:ext uri="{FF2B5EF4-FFF2-40B4-BE49-F238E27FC236}">
                <a16:creationId xmlns:a16="http://schemas.microsoft.com/office/drawing/2014/main" id="{205D658E-980C-4872-87F5-43B0F932B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636838"/>
            <a:ext cx="5219700" cy="389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>
            <a:extLst>
              <a:ext uri="{FF2B5EF4-FFF2-40B4-BE49-F238E27FC236}">
                <a16:creationId xmlns:a16="http://schemas.microsoft.com/office/drawing/2014/main" id="{301F14C5-ABF1-4907-BD42-E40F3C838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8676" name="Picture 5" descr="hc leaf">
            <a:extLst>
              <a:ext uri="{FF2B5EF4-FFF2-40B4-BE49-F238E27FC236}">
                <a16:creationId xmlns:a16="http://schemas.microsoft.com/office/drawing/2014/main" id="{74E8B0C5-306B-40DD-89F9-E63AAFD14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4441825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 descr="hc bark">
            <a:extLst>
              <a:ext uri="{FF2B5EF4-FFF2-40B4-BE49-F238E27FC236}">
                <a16:creationId xmlns:a16="http://schemas.microsoft.com/office/drawing/2014/main" id="{486A2E4B-821C-4B94-8E31-ACD4F02F3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88913"/>
            <a:ext cx="4308475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8">
            <a:extLst>
              <a:ext uri="{FF2B5EF4-FFF2-40B4-BE49-F238E27FC236}">
                <a16:creationId xmlns:a16="http://schemas.microsoft.com/office/drawing/2014/main" id="{7BE69BD0-67BC-4744-BF03-DE959E19D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868863"/>
            <a:ext cx="295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HORSE CHESTNUT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9" descr="sc2">
            <a:extLst>
              <a:ext uri="{FF2B5EF4-FFF2-40B4-BE49-F238E27FC236}">
                <a16:creationId xmlns:a16="http://schemas.microsoft.com/office/drawing/2014/main" id="{5AB6561E-2457-4ACD-8969-3D0476976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88913"/>
            <a:ext cx="2343150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5" descr="hc leaf">
            <a:extLst>
              <a:ext uri="{FF2B5EF4-FFF2-40B4-BE49-F238E27FC236}">
                <a16:creationId xmlns:a16="http://schemas.microsoft.com/office/drawing/2014/main" id="{95F61619-D703-4B59-87F6-53F5FDEEA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4321175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sc">
            <a:extLst>
              <a:ext uri="{FF2B5EF4-FFF2-40B4-BE49-F238E27FC236}">
                <a16:creationId xmlns:a16="http://schemas.microsoft.com/office/drawing/2014/main" id="{96202B34-1D3D-47DB-BECC-C9159B941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051175"/>
            <a:ext cx="4754562" cy="35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6">
            <a:extLst>
              <a:ext uri="{FF2B5EF4-FFF2-40B4-BE49-F238E27FC236}">
                <a16:creationId xmlns:a16="http://schemas.microsoft.com/office/drawing/2014/main" id="{D96B2175-00B9-41BC-8CBE-D198EEF54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789363"/>
            <a:ext cx="3959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HORSE CHESTNUT - POISONOUS</a:t>
            </a:r>
          </a:p>
        </p:txBody>
      </p:sp>
      <p:sp>
        <p:nvSpPr>
          <p:cNvPr id="29702" name="Text Box 7">
            <a:extLst>
              <a:ext uri="{FF2B5EF4-FFF2-40B4-BE49-F238E27FC236}">
                <a16:creationId xmlns:a16="http://schemas.microsoft.com/office/drawing/2014/main" id="{40A916E6-5A94-42CA-B92A-18EC03881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2420938"/>
            <a:ext cx="3384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SWEET CHESTNUT - EDIBLE</a:t>
            </a:r>
          </a:p>
        </p:txBody>
      </p:sp>
      <p:pic>
        <p:nvPicPr>
          <p:cNvPr id="29703" name="Picture 8" descr="hc3">
            <a:extLst>
              <a:ext uri="{FF2B5EF4-FFF2-40B4-BE49-F238E27FC236}">
                <a16:creationId xmlns:a16="http://schemas.microsoft.com/office/drawing/2014/main" id="{E05E1E99-21AA-4AE4-B13F-9169A900D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437063"/>
            <a:ext cx="259238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530D3643-99C6-4E07-B242-C13778BBA8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5888"/>
            <a:ext cx="8229600" cy="66262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altLang="en-US" sz="1800">
                <a:solidFill>
                  <a:schemeClr val="bg1"/>
                </a:solidFill>
              </a:rPr>
              <a:t>Beechwood fires are bright and clear</a:t>
            </a:r>
            <a:br>
              <a:rPr lang="en-GB" altLang="en-US" sz="1800">
                <a:solidFill>
                  <a:schemeClr val="bg1"/>
                </a:solidFill>
              </a:rPr>
            </a:br>
            <a:r>
              <a:rPr lang="en-GB" altLang="en-US" sz="1800">
                <a:solidFill>
                  <a:schemeClr val="bg1"/>
                </a:solidFill>
              </a:rPr>
              <a:t>If the logs are kept a year,</a:t>
            </a:r>
            <a:br>
              <a:rPr lang="en-GB" altLang="en-US" sz="1800">
                <a:solidFill>
                  <a:schemeClr val="bg1"/>
                </a:solidFill>
              </a:rPr>
            </a:br>
            <a:r>
              <a:rPr lang="en-GB" altLang="en-US" sz="1800">
                <a:solidFill>
                  <a:schemeClr val="bg1"/>
                </a:solidFill>
              </a:rPr>
              <a:t>Chestnut's only good they say,</a:t>
            </a:r>
            <a:br>
              <a:rPr lang="en-GB" altLang="en-US" sz="1800">
                <a:solidFill>
                  <a:schemeClr val="bg1"/>
                </a:solidFill>
              </a:rPr>
            </a:br>
            <a:r>
              <a:rPr lang="en-GB" altLang="en-US" sz="1800">
                <a:solidFill>
                  <a:schemeClr val="bg1"/>
                </a:solidFill>
              </a:rPr>
              <a:t>If for logs 'tis laid away.</a:t>
            </a:r>
            <a:br>
              <a:rPr lang="en-GB" altLang="en-US" sz="1800">
                <a:solidFill>
                  <a:schemeClr val="bg1"/>
                </a:solidFill>
              </a:rPr>
            </a:br>
            <a:r>
              <a:rPr lang="en-GB" altLang="en-US" sz="1800">
                <a:solidFill>
                  <a:schemeClr val="bg1"/>
                </a:solidFill>
              </a:rPr>
              <a:t>Make a fire of Elder tree,</a:t>
            </a:r>
            <a:br>
              <a:rPr lang="en-GB" altLang="en-US" sz="1800">
                <a:solidFill>
                  <a:schemeClr val="bg1"/>
                </a:solidFill>
              </a:rPr>
            </a:br>
            <a:r>
              <a:rPr lang="en-GB" altLang="en-US" sz="1800">
                <a:solidFill>
                  <a:schemeClr val="bg1"/>
                </a:solidFill>
              </a:rPr>
              <a:t>Death within your house will be;</a:t>
            </a:r>
            <a:br>
              <a:rPr lang="en-GB" altLang="en-US" sz="1800">
                <a:solidFill>
                  <a:schemeClr val="bg1"/>
                </a:solidFill>
              </a:rPr>
            </a:br>
            <a:r>
              <a:rPr lang="en-GB" altLang="en-US" sz="1800">
                <a:solidFill>
                  <a:schemeClr val="bg1"/>
                </a:solidFill>
              </a:rPr>
              <a:t>But ash new or ash old,</a:t>
            </a:r>
            <a:br>
              <a:rPr lang="en-GB" altLang="en-US" sz="1800">
                <a:solidFill>
                  <a:schemeClr val="bg1"/>
                </a:solidFill>
              </a:rPr>
            </a:br>
            <a:r>
              <a:rPr lang="en-GB" altLang="en-US" sz="1800">
                <a:solidFill>
                  <a:schemeClr val="bg1"/>
                </a:solidFill>
              </a:rPr>
              <a:t>Is fit for a queen with crown of gold</a:t>
            </a:r>
          </a:p>
          <a:p>
            <a:pPr algn="ctr" eaLnBrk="1" hangingPunct="1">
              <a:lnSpc>
                <a:spcPct val="80000"/>
              </a:lnSpc>
            </a:pPr>
            <a:endParaRPr lang="en-GB" altLang="en-US" sz="1800">
              <a:solidFill>
                <a:schemeClr val="bg1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altLang="en-US" sz="1800">
                <a:solidFill>
                  <a:schemeClr val="bg1"/>
                </a:solidFill>
              </a:rPr>
              <a:t>Birch and fir logs burn too fast</a:t>
            </a:r>
            <a:br>
              <a:rPr lang="en-GB" altLang="en-US" sz="1800">
                <a:solidFill>
                  <a:schemeClr val="bg1"/>
                </a:solidFill>
              </a:rPr>
            </a:br>
            <a:r>
              <a:rPr lang="en-GB" altLang="en-US" sz="1800">
                <a:solidFill>
                  <a:schemeClr val="bg1"/>
                </a:solidFill>
              </a:rPr>
              <a:t>Blaze up bright and do not last,</a:t>
            </a:r>
            <a:br>
              <a:rPr lang="en-GB" altLang="en-US" sz="1800">
                <a:solidFill>
                  <a:schemeClr val="bg1"/>
                </a:solidFill>
              </a:rPr>
            </a:br>
            <a:r>
              <a:rPr lang="en-GB" altLang="en-US" sz="1800">
                <a:solidFill>
                  <a:schemeClr val="bg1"/>
                </a:solidFill>
              </a:rPr>
              <a:t>it is by the Irish said</a:t>
            </a:r>
            <a:br>
              <a:rPr lang="en-GB" altLang="en-US" sz="1800">
                <a:solidFill>
                  <a:schemeClr val="bg1"/>
                </a:solidFill>
              </a:rPr>
            </a:br>
            <a:r>
              <a:rPr lang="en-GB" altLang="en-US" sz="1800">
                <a:solidFill>
                  <a:schemeClr val="bg1"/>
                </a:solidFill>
              </a:rPr>
              <a:t>Hawthorn bakes the sweetest bread.</a:t>
            </a:r>
            <a:br>
              <a:rPr lang="en-GB" altLang="en-US" sz="1800">
                <a:solidFill>
                  <a:schemeClr val="bg1"/>
                </a:solidFill>
              </a:rPr>
            </a:br>
            <a:r>
              <a:rPr lang="en-GB" altLang="en-US" sz="1800">
                <a:solidFill>
                  <a:schemeClr val="bg1"/>
                </a:solidFill>
              </a:rPr>
              <a:t>Elm wood burns like churchyard mould,</a:t>
            </a:r>
            <a:br>
              <a:rPr lang="en-GB" altLang="en-US" sz="1800">
                <a:solidFill>
                  <a:schemeClr val="bg1"/>
                </a:solidFill>
              </a:rPr>
            </a:br>
            <a:r>
              <a:rPr lang="en-GB" altLang="en-US" sz="1800">
                <a:solidFill>
                  <a:schemeClr val="bg1"/>
                </a:solidFill>
              </a:rPr>
              <a:t>E'en the very flames are cold</a:t>
            </a:r>
            <a:br>
              <a:rPr lang="en-GB" altLang="en-US" sz="1800">
                <a:solidFill>
                  <a:schemeClr val="bg1"/>
                </a:solidFill>
              </a:rPr>
            </a:br>
            <a:r>
              <a:rPr lang="en-GB" altLang="en-US" sz="1800">
                <a:solidFill>
                  <a:schemeClr val="bg1"/>
                </a:solidFill>
              </a:rPr>
              <a:t>But ash green or ash brown</a:t>
            </a:r>
            <a:br>
              <a:rPr lang="en-GB" altLang="en-US" sz="1800">
                <a:solidFill>
                  <a:schemeClr val="bg1"/>
                </a:solidFill>
              </a:rPr>
            </a:br>
            <a:r>
              <a:rPr lang="en-GB" altLang="en-US" sz="1800">
                <a:solidFill>
                  <a:schemeClr val="bg1"/>
                </a:solidFill>
              </a:rPr>
              <a:t>Is fit for a queen with a golden crown</a:t>
            </a:r>
          </a:p>
          <a:p>
            <a:pPr algn="ctr" eaLnBrk="1" hangingPunct="1">
              <a:lnSpc>
                <a:spcPct val="80000"/>
              </a:lnSpc>
            </a:pPr>
            <a:endParaRPr lang="en-GB" altLang="en-US" sz="1800">
              <a:solidFill>
                <a:schemeClr val="bg1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altLang="en-US" sz="1800">
                <a:solidFill>
                  <a:schemeClr val="bg1"/>
                </a:solidFill>
              </a:rPr>
              <a:t>Poplar gives a bitter smoke,</a:t>
            </a:r>
            <a:br>
              <a:rPr lang="en-GB" altLang="en-US" sz="1800">
                <a:solidFill>
                  <a:schemeClr val="bg1"/>
                </a:solidFill>
              </a:rPr>
            </a:br>
            <a:r>
              <a:rPr lang="en-GB" altLang="en-US" sz="1800">
                <a:solidFill>
                  <a:schemeClr val="bg1"/>
                </a:solidFill>
              </a:rPr>
              <a:t>Fills your eyes and makes you choke,</a:t>
            </a:r>
            <a:br>
              <a:rPr lang="en-GB" altLang="en-US" sz="1800">
                <a:solidFill>
                  <a:schemeClr val="bg1"/>
                </a:solidFill>
              </a:rPr>
            </a:br>
            <a:r>
              <a:rPr lang="en-GB" altLang="en-US" sz="1800">
                <a:solidFill>
                  <a:schemeClr val="bg1"/>
                </a:solidFill>
              </a:rPr>
              <a:t>Apple wood will scent your room</a:t>
            </a:r>
            <a:br>
              <a:rPr lang="en-GB" altLang="en-US" sz="1800">
                <a:solidFill>
                  <a:schemeClr val="bg1"/>
                </a:solidFill>
              </a:rPr>
            </a:br>
            <a:r>
              <a:rPr lang="en-GB" altLang="en-US" sz="1800">
                <a:solidFill>
                  <a:schemeClr val="bg1"/>
                </a:solidFill>
              </a:rPr>
              <a:t>Pear wood smells like flowers in bloom</a:t>
            </a:r>
            <a:br>
              <a:rPr lang="en-GB" altLang="en-US" sz="1800">
                <a:solidFill>
                  <a:schemeClr val="bg1"/>
                </a:solidFill>
              </a:rPr>
            </a:br>
            <a:r>
              <a:rPr lang="en-GB" altLang="en-US" sz="1800">
                <a:solidFill>
                  <a:schemeClr val="bg1"/>
                </a:solidFill>
              </a:rPr>
              <a:t>Oaken logs, if dry and old</a:t>
            </a:r>
            <a:br>
              <a:rPr lang="en-GB" altLang="en-US" sz="1800">
                <a:solidFill>
                  <a:schemeClr val="bg1"/>
                </a:solidFill>
              </a:rPr>
            </a:br>
            <a:r>
              <a:rPr lang="en-GB" altLang="en-US" sz="1800">
                <a:solidFill>
                  <a:schemeClr val="bg1"/>
                </a:solidFill>
              </a:rPr>
              <a:t>keep away the winter's cold</a:t>
            </a:r>
            <a:br>
              <a:rPr lang="en-GB" altLang="en-US" sz="1800">
                <a:solidFill>
                  <a:schemeClr val="bg1"/>
                </a:solidFill>
              </a:rPr>
            </a:br>
            <a:r>
              <a:rPr lang="en-GB" altLang="en-US" sz="1800">
                <a:solidFill>
                  <a:schemeClr val="bg1"/>
                </a:solidFill>
              </a:rPr>
              <a:t>But ash wet or ash dry</a:t>
            </a:r>
            <a:br>
              <a:rPr lang="en-GB" altLang="en-US" sz="1800">
                <a:solidFill>
                  <a:schemeClr val="bg1"/>
                </a:solidFill>
              </a:rPr>
            </a:br>
            <a:r>
              <a:rPr lang="en-GB" altLang="en-US" sz="1800">
                <a:solidFill>
                  <a:schemeClr val="bg1"/>
                </a:solidFill>
              </a:rPr>
              <a:t>a king shall warm his slippers by.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3AA376E-2655-4095-9587-5E52625F518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BEE4989-6116-4B4E-B870-DE8CCFC426D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100" name="Picture 4" descr="oak leaf">
            <a:extLst>
              <a:ext uri="{FF2B5EF4-FFF2-40B4-BE49-F238E27FC236}">
                <a16:creationId xmlns:a16="http://schemas.microsoft.com/office/drawing/2014/main" id="{524CF33F-6EAB-4B0C-B7DD-795E983A8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22363"/>
            <a:ext cx="80645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ABD29759-A67E-4DD1-A047-23C9F19753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These hardwoods burn well and slowly, </a:t>
            </a:r>
          </a:p>
          <a:p>
            <a:pPr algn="ctr" eaLnBrk="1" hangingPunct="1"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Ash, beech, hawthorn, oak and holly.</a:t>
            </a:r>
          </a:p>
          <a:p>
            <a:pPr algn="ctr" eaLnBrk="1" hangingPunct="1">
              <a:buFontTx/>
              <a:buNone/>
            </a:pPr>
            <a:endParaRPr lang="en-GB" altLang="en-US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Softwoods flare up quick and fine, </a:t>
            </a:r>
          </a:p>
          <a:p>
            <a:pPr algn="ctr" eaLnBrk="1" hangingPunct="1"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Birch, fir, hazel, larch and pine. </a:t>
            </a:r>
          </a:p>
          <a:p>
            <a:pPr algn="ctr" eaLnBrk="1" hangingPunct="1">
              <a:buFontTx/>
              <a:buNone/>
            </a:pPr>
            <a:endParaRPr lang="en-GB" altLang="en-US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Elm and willow you'll regret, </a:t>
            </a:r>
          </a:p>
          <a:p>
            <a:pPr algn="ctr" eaLnBrk="1" hangingPunct="1"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Chestnut green and sycamore wet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download">
            <a:extLst>
              <a:ext uri="{FF2B5EF4-FFF2-40B4-BE49-F238E27FC236}">
                <a16:creationId xmlns:a16="http://schemas.microsoft.com/office/drawing/2014/main" id="{92BF999C-9779-4805-A148-218BE87CC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8064500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2">
            <a:extLst>
              <a:ext uri="{FF2B5EF4-FFF2-40B4-BE49-F238E27FC236}">
                <a16:creationId xmlns:a16="http://schemas.microsoft.com/office/drawing/2014/main" id="{DC217D02-9D4F-47C7-881F-20EDBE285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5949950"/>
            <a:ext cx="5903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THE RIGHT WOOD WILL COOK YOUR DINNER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C347994F-413C-4B75-8B1B-ABF934FBC5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3795" name="Content Placeholder 3" descr="tree app.jpg">
            <a:extLst>
              <a:ext uri="{FF2B5EF4-FFF2-40B4-BE49-F238E27FC236}">
                <a16:creationId xmlns:a16="http://schemas.microsoft.com/office/drawing/2014/main" id="{52CBD667-5E07-42DF-A629-68B2149ECB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" y="77788"/>
            <a:ext cx="8867775" cy="6519862"/>
          </a:xfrm>
        </p:spPr>
      </p:pic>
      <p:sp>
        <p:nvSpPr>
          <p:cNvPr id="33796" name="TextBox 4">
            <a:extLst>
              <a:ext uri="{FF2B5EF4-FFF2-40B4-BE49-F238E27FC236}">
                <a16:creationId xmlns:a16="http://schemas.microsoft.com/office/drawing/2014/main" id="{1FCD59B3-8CC5-4E8D-88AD-0C5565C31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1628775"/>
            <a:ext cx="208915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THE WOODLAND TRUST HAVE A GREAT APP TO HELP YOU IDENTIFY TREES – AND ITS FREE!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6F705AF-6182-474D-B4BF-4D67B204A92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87C5F6C-102B-4E43-ACB7-F158ED9E353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124" name="Picture 4" descr="acorn">
            <a:extLst>
              <a:ext uri="{FF2B5EF4-FFF2-40B4-BE49-F238E27FC236}">
                <a16:creationId xmlns:a16="http://schemas.microsoft.com/office/drawing/2014/main" id="{1418D616-CFDA-4B9E-A9A6-829216826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81088"/>
            <a:ext cx="8137525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oak trunk">
            <a:extLst>
              <a:ext uri="{FF2B5EF4-FFF2-40B4-BE49-F238E27FC236}">
                <a16:creationId xmlns:a16="http://schemas.microsoft.com/office/drawing/2014/main" id="{DEF19FBF-CD84-4F46-8195-F79BB44A3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333375"/>
            <a:ext cx="4576763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69FC837-E6BD-4647-8E55-25ECED78F7E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71550" y="5661025"/>
            <a:ext cx="7772400" cy="966788"/>
          </a:xfrm>
        </p:spPr>
        <p:txBody>
          <a:bodyPr/>
          <a:lstStyle/>
          <a:p>
            <a:pPr eaLnBrk="1" hangingPunct="1"/>
            <a:r>
              <a:rPr lang="en-GB" altLang="en-US" b="1">
                <a:solidFill>
                  <a:schemeClr val="bg1"/>
                </a:solidFill>
              </a:rPr>
              <a:t>OAK</a:t>
            </a:r>
          </a:p>
        </p:txBody>
      </p:sp>
      <p:pic>
        <p:nvPicPr>
          <p:cNvPr id="7171" name="Picture 4" descr="oak trunk">
            <a:extLst>
              <a:ext uri="{FF2B5EF4-FFF2-40B4-BE49-F238E27FC236}">
                <a16:creationId xmlns:a16="http://schemas.microsoft.com/office/drawing/2014/main" id="{53140A08-E98B-4481-86C7-4DCAD2E8C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60350"/>
            <a:ext cx="3940175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acorn">
            <a:extLst>
              <a:ext uri="{FF2B5EF4-FFF2-40B4-BE49-F238E27FC236}">
                <a16:creationId xmlns:a16="http://schemas.microsoft.com/office/drawing/2014/main" id="{E9145C3D-3834-4F11-8B51-376BE86B9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141663"/>
            <a:ext cx="431958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oak leaf">
            <a:extLst>
              <a:ext uri="{FF2B5EF4-FFF2-40B4-BE49-F238E27FC236}">
                <a16:creationId xmlns:a16="http://schemas.microsoft.com/office/drawing/2014/main" id="{F3CD1525-B516-43B1-A9E2-22D8C1660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4392613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eech leaves">
            <a:extLst>
              <a:ext uri="{FF2B5EF4-FFF2-40B4-BE49-F238E27FC236}">
                <a16:creationId xmlns:a16="http://schemas.microsoft.com/office/drawing/2014/main" id="{0249A420-0F33-4A18-B281-8AC909446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6408737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34E2110E-B1C8-417E-89DF-0DB38798BB0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219" name="Picture 4" descr="beech nut 1">
            <a:extLst>
              <a:ext uri="{FF2B5EF4-FFF2-40B4-BE49-F238E27FC236}">
                <a16:creationId xmlns:a16="http://schemas.microsoft.com/office/drawing/2014/main" id="{0D19000D-0CFE-467D-B53A-7ADC15277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5888"/>
            <a:ext cx="71437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beech nut 2">
            <a:extLst>
              <a:ext uri="{FF2B5EF4-FFF2-40B4-BE49-F238E27FC236}">
                <a16:creationId xmlns:a16="http://schemas.microsoft.com/office/drawing/2014/main" id="{9326C9F8-1A05-451B-9B3E-475C4B54B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716338"/>
            <a:ext cx="7200900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beech trunk">
            <a:extLst>
              <a:ext uri="{FF2B5EF4-FFF2-40B4-BE49-F238E27FC236}">
                <a16:creationId xmlns:a16="http://schemas.microsoft.com/office/drawing/2014/main" id="{7DDDA55D-D5B4-4F26-AB17-0E5CDEC57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66675"/>
            <a:ext cx="5041900" cy="671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285</Words>
  <Application>Microsoft Office PowerPoint</Application>
  <PresentationFormat>On-screen Show (4:3)</PresentationFormat>
  <Paragraphs>27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Default Design</vt:lpstr>
      <vt:lpstr>TREES</vt:lpstr>
      <vt:lpstr>PowerPoint Presentation</vt:lpstr>
      <vt:lpstr>PowerPoint Presentation</vt:lpstr>
      <vt:lpstr>PowerPoint Presentation</vt:lpstr>
      <vt:lpstr>PowerPoint Presentation</vt:lpstr>
      <vt:lpstr>OAK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Malcolm Street</dc:creator>
  <cp:lastModifiedBy>Julian Greer</cp:lastModifiedBy>
  <cp:revision>44</cp:revision>
  <dcterms:created xsi:type="dcterms:W3CDTF">2020-10-21T09:19:06Z</dcterms:created>
  <dcterms:modified xsi:type="dcterms:W3CDTF">2021-01-13T14:01:10Z</dcterms:modified>
</cp:coreProperties>
</file>