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56"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E48"/>
    <a:srgbClr val="1A3666"/>
    <a:srgbClr val="6E96B5"/>
    <a:srgbClr val="47773D"/>
    <a:srgbClr val="F69C25"/>
    <a:srgbClr val="DF1382"/>
    <a:srgbClr val="F26D22"/>
    <a:srgbClr val="8E1737"/>
    <a:srgbClr val="FAB50E"/>
    <a:srgbClr val="01A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81" autoAdjust="0"/>
  </p:normalViewPr>
  <p:slideViewPr>
    <p:cSldViewPr snapToGrid="0">
      <p:cViewPr varScale="1">
        <p:scale>
          <a:sx n="59" d="100"/>
          <a:sy n="59" d="100"/>
        </p:scale>
        <p:origin x="924" y="60"/>
      </p:cViewPr>
      <p:guideLst/>
    </p:cSldViewPr>
  </p:slideViewPr>
  <p:notesTextViewPr>
    <p:cViewPr>
      <p:scale>
        <a:sx n="1" d="1"/>
        <a:sy n="1" d="1"/>
      </p:scale>
      <p:origin x="0" y="-62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2A26E-8EE8-4719-9BB7-41EB5CC28DC6}" type="datetimeFigureOut">
              <a:rPr lang="en-GB" smtClean="0"/>
              <a:t>06/01/2021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0F674-CA1A-488C-A3B9-BEF5F6418172}" type="slidenum">
              <a:rPr lang="en-GB" smtClean="0"/>
              <a:t>‹#›</a:t>
            </a:fld>
            <a:endParaRPr lang="en-GB"/>
          </a:p>
        </p:txBody>
      </p:sp>
    </p:spTree>
    <p:extLst>
      <p:ext uri="{BB962C8B-B14F-4D97-AF65-F5344CB8AC3E}">
        <p14:creationId xmlns:p14="http://schemas.microsoft.com/office/powerpoint/2010/main" val="345711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Notes to leaders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explores UN Sustainable</a:t>
            </a:r>
            <a:r>
              <a:rPr lang="en-GB" sz="1200" kern="1200" baseline="0" dirty="0">
                <a:solidFill>
                  <a:schemeClr val="tx1"/>
                </a:solidFill>
                <a:effectLst/>
                <a:latin typeface="+mn-lt"/>
                <a:ea typeface="+mn-ea"/>
                <a:cs typeface="+mn-cs"/>
              </a:rPr>
              <a:t> Development Goal #15 – Life on Land – specifically looking at deforestation.</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It’s based on the activity pack developed by Scouts Scotland and </a:t>
            </a:r>
            <a:r>
              <a:rPr lang="en-GB" sz="1200" kern="1200" baseline="0" dirty="0" err="1">
                <a:solidFill>
                  <a:schemeClr val="tx1"/>
                </a:solidFill>
                <a:effectLst/>
                <a:latin typeface="+mn-lt"/>
                <a:ea typeface="+mn-ea"/>
                <a:cs typeface="+mn-cs"/>
              </a:rPr>
              <a:t>Scotdec</a:t>
            </a:r>
            <a:r>
              <a:rPr lang="en-GB" sz="1200" kern="1200" baseline="0" dirty="0">
                <a:solidFill>
                  <a:schemeClr val="tx1"/>
                </a:solidFill>
                <a:effectLst/>
                <a:latin typeface="+mn-lt"/>
                <a:ea typeface="+mn-ea"/>
                <a:cs typeface="+mn-cs"/>
              </a:rPr>
              <a:t>: https://www.scouts.scot/media/1606/goal-15-life-on-land.pdf  (for more SDG activities, look here: </a:t>
            </a:r>
          </a:p>
          <a:p>
            <a:r>
              <a:rPr lang="en-GB" sz="1200" kern="1200" baseline="0" dirty="0">
                <a:solidFill>
                  <a:schemeClr val="tx1"/>
                </a:solidFill>
                <a:effectLst/>
                <a:latin typeface="+mn-lt"/>
                <a:ea typeface="+mn-ea"/>
                <a:cs typeface="+mn-cs"/>
              </a:rPr>
              <a:t>https://www.scouts.scot/members/programme/international-support/sustainable-development-goals-resources/)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Depending on the level of discussion you have with your young people it will probably take approx. 40 minutes.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A0F674-CA1A-488C-A3B9-BEF5F6418172}" type="slidenum">
              <a:rPr lang="en-GB" smtClean="0"/>
              <a:t>1</a:t>
            </a:fld>
            <a:endParaRPr lang="en-GB"/>
          </a:p>
        </p:txBody>
      </p:sp>
    </p:spTree>
    <p:extLst>
      <p:ext uri="{BB962C8B-B14F-4D97-AF65-F5344CB8AC3E}">
        <p14:creationId xmlns:p14="http://schemas.microsoft.com/office/powerpoint/2010/main" val="261186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Per person consumption of avocados in the US has increased 440% - </a:t>
            </a:r>
            <a:r>
              <a:rPr lang="en-GB" sz="1200" b="1" kern="1200" dirty="0">
                <a:solidFill>
                  <a:schemeClr val="tx1"/>
                </a:solidFill>
                <a:effectLst/>
                <a:latin typeface="+mn-lt"/>
                <a:ea typeface="+mn-ea"/>
                <a:cs typeface="+mn-cs"/>
              </a:rPr>
              <a:t>TRUE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But the majority of deforestation is linked to meat, soya beans and palm oil.</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10</a:t>
            </a:fld>
            <a:endParaRPr lang="en-GB"/>
          </a:p>
        </p:txBody>
      </p:sp>
    </p:spTree>
    <p:extLst>
      <p:ext uri="{BB962C8B-B14F-4D97-AF65-F5344CB8AC3E}">
        <p14:creationId xmlns:p14="http://schemas.microsoft.com/office/powerpoint/2010/main" val="356722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Approximately 30 million hectares of land in Brazil are used to grow soy – </a:t>
            </a:r>
            <a:r>
              <a:rPr lang="en-GB" sz="1200" b="1" kern="1200" dirty="0">
                <a:solidFill>
                  <a:schemeClr val="tx1"/>
                </a:solidFill>
                <a:effectLst/>
                <a:latin typeface="+mn-lt"/>
                <a:ea typeface="+mn-ea"/>
                <a:cs typeface="+mn-cs"/>
              </a:rPr>
              <a:t>TRUE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However most of this soy isn’t used for vegetarian food and milk alternatives</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11</a:t>
            </a:fld>
            <a:endParaRPr lang="en-GB"/>
          </a:p>
        </p:txBody>
      </p:sp>
    </p:spTree>
    <p:extLst>
      <p:ext uri="{BB962C8B-B14F-4D97-AF65-F5344CB8AC3E}">
        <p14:creationId xmlns:p14="http://schemas.microsoft.com/office/powerpoint/2010/main" val="424081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Over 75% of soy is used to feed animals. - </a:t>
            </a:r>
            <a:r>
              <a:rPr lang="en-GB" sz="1200" b="1" kern="1200" dirty="0">
                <a:solidFill>
                  <a:schemeClr val="tx1"/>
                </a:solidFill>
                <a:effectLst/>
                <a:latin typeface="+mn-lt"/>
                <a:ea typeface="+mn-ea"/>
                <a:cs typeface="+mn-cs"/>
              </a:rPr>
              <a:t>TRUE</a:t>
            </a:r>
            <a:endParaRPr lang="en-GB" dirty="0"/>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12</a:t>
            </a:fld>
            <a:endParaRPr lang="en-GB"/>
          </a:p>
        </p:txBody>
      </p:sp>
    </p:spTree>
    <p:extLst>
      <p:ext uri="{BB962C8B-B14F-4D97-AF65-F5344CB8AC3E}">
        <p14:creationId xmlns:p14="http://schemas.microsoft.com/office/powerpoint/2010/main" val="271806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Eating British meat doesn’t contribute to deforestation to grow soy. – </a:t>
            </a:r>
            <a:r>
              <a:rPr lang="en-GB" sz="1200" b="1" dirty="0"/>
              <a:t>FALSE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We import soy to feed to British livestock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p:txBody>
      </p:sp>
      <p:sp>
        <p:nvSpPr>
          <p:cNvPr id="4" name="Slide Number Placeholder 3"/>
          <p:cNvSpPr>
            <a:spLocks noGrp="1"/>
          </p:cNvSpPr>
          <p:nvPr>
            <p:ph type="sldNum" sz="quarter" idx="10"/>
          </p:nvPr>
        </p:nvSpPr>
        <p:spPr/>
        <p:txBody>
          <a:bodyPr/>
          <a:lstStyle/>
          <a:p>
            <a:fld id="{A7A0F674-CA1A-488C-A3B9-BEF5F6418172}" type="slidenum">
              <a:rPr lang="en-GB" smtClean="0"/>
              <a:t>13</a:t>
            </a:fld>
            <a:endParaRPr lang="en-GB"/>
          </a:p>
        </p:txBody>
      </p:sp>
    </p:spTree>
    <p:extLst>
      <p:ext uri="{BB962C8B-B14F-4D97-AF65-F5344CB8AC3E}">
        <p14:creationId xmlns:p14="http://schemas.microsoft.com/office/powerpoint/2010/main" val="387016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If everyone went vegetarian, the problem would be solved - </a:t>
            </a:r>
            <a:r>
              <a:rPr lang="en-GB" sz="1200" b="1" kern="1200" dirty="0">
                <a:solidFill>
                  <a:schemeClr val="tx1"/>
                </a:solidFill>
                <a:effectLst/>
                <a:latin typeface="+mn-lt"/>
                <a:ea typeface="+mn-ea"/>
                <a:cs typeface="+mn-cs"/>
              </a:rPr>
              <a:t>FALSE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Palm oil is found in nearly 50% of the packaged products we find in supermarkets: everything from pizza, doughnuts and chocolate, to deodorant, shampoo, toothpaste and lipstick. Irresponsible palm oil production has been – and continues to be – a major driver of deforestation of some of the world’s most biodiverse forests, particularly across Indonesia and Malaysia who combined make up approximately 85% of the world’s palm oil production. Unabated expansion over recent decades has been responsible for destroying the habitat of already endangered species like the Orangutan, pygmy elephant and Sumatran rhino.</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14</a:t>
            </a:fld>
            <a:endParaRPr lang="en-GB"/>
          </a:p>
        </p:txBody>
      </p:sp>
    </p:spTree>
    <p:extLst>
      <p:ext uri="{BB962C8B-B14F-4D97-AF65-F5344CB8AC3E}">
        <p14:creationId xmlns:p14="http://schemas.microsoft.com/office/powerpoint/2010/main" val="297155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Palm oil is more land efficient than any other vegetable oil crop - </a:t>
            </a:r>
            <a:r>
              <a:rPr lang="en-GB" sz="1200" b="1" kern="1200" dirty="0">
                <a:solidFill>
                  <a:schemeClr val="tx1"/>
                </a:solidFill>
                <a:effectLst/>
                <a:latin typeface="+mn-lt"/>
                <a:ea typeface="+mn-ea"/>
                <a:cs typeface="+mn-cs"/>
              </a:rPr>
              <a:t>TRUE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Globally, it supplies 35% of </a:t>
            </a:r>
            <a:r>
              <a:rPr lang="en-GB" sz="1200" kern="1200" dirty="0" err="1">
                <a:solidFill>
                  <a:schemeClr val="tx1"/>
                </a:solidFill>
                <a:effectLst/>
                <a:latin typeface="+mn-lt"/>
                <a:ea typeface="+mn-ea"/>
                <a:cs typeface="+mn-cs"/>
              </a:rPr>
              <a:t>of</a:t>
            </a:r>
            <a:r>
              <a:rPr lang="en-GB" sz="1200" kern="1200" dirty="0">
                <a:solidFill>
                  <a:schemeClr val="tx1"/>
                </a:solidFill>
                <a:effectLst/>
                <a:latin typeface="+mn-lt"/>
                <a:ea typeface="+mn-ea"/>
                <a:cs typeface="+mn-cs"/>
              </a:rPr>
              <a:t> the world’s vegetable oil demand on just 10% of the global land used to grow vegetable oil crops.  To get the same amount of vegetable oil from equivalent crops like soybean or coconut could require anything between 4 and 10 times more land</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15</a:t>
            </a:fld>
            <a:endParaRPr lang="en-GB"/>
          </a:p>
        </p:txBody>
      </p:sp>
    </p:spTree>
    <p:extLst>
      <p:ext uri="{BB962C8B-B14F-4D97-AF65-F5344CB8AC3E}">
        <p14:creationId xmlns:p14="http://schemas.microsoft.com/office/powerpoint/2010/main" val="1842729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Run</a:t>
            </a:r>
            <a:r>
              <a:rPr lang="en-GB" i="1" baseline="0" dirty="0"/>
              <a:t> the scavenger hunt.  See if they’re surprised by some of the things they’ve found that include soy or palm. </a:t>
            </a:r>
          </a:p>
          <a:p>
            <a:endParaRPr lang="en-GB" i="1" baseline="0" dirty="0"/>
          </a:p>
          <a:p>
            <a:r>
              <a:rPr lang="en-GB" i="1" baseline="0" dirty="0"/>
              <a:t>Discuss how they and their families can adjust their consumer habits to help reduce our impact on the planet, for example by buying products that use sustainable palm oil.</a:t>
            </a:r>
            <a:endParaRPr lang="en-GB" i="1" dirty="0"/>
          </a:p>
        </p:txBody>
      </p:sp>
      <p:sp>
        <p:nvSpPr>
          <p:cNvPr id="4" name="Slide Number Placeholder 3"/>
          <p:cNvSpPr>
            <a:spLocks noGrp="1"/>
          </p:cNvSpPr>
          <p:nvPr>
            <p:ph type="sldNum" sz="quarter" idx="10"/>
          </p:nvPr>
        </p:nvSpPr>
        <p:spPr/>
        <p:txBody>
          <a:bodyPr/>
          <a:lstStyle/>
          <a:p>
            <a:fld id="{A7A0F674-CA1A-488C-A3B9-BEF5F6418172}" type="slidenum">
              <a:rPr lang="en-GB" smtClean="0"/>
              <a:t>16</a:t>
            </a:fld>
            <a:endParaRPr lang="en-GB"/>
          </a:p>
        </p:txBody>
      </p:sp>
    </p:spTree>
    <p:extLst>
      <p:ext uri="{BB962C8B-B14F-4D97-AF65-F5344CB8AC3E}">
        <p14:creationId xmlns:p14="http://schemas.microsoft.com/office/powerpoint/2010/main" val="78766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What are the UN Sustainable Development Goals (SDGs)?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Play intro video: https://worldslargestlesson.globalgoals.org/resource/malala-introducing-the-the-worlds-largest-lesson/</a:t>
            </a:r>
          </a:p>
        </p:txBody>
      </p:sp>
      <p:sp>
        <p:nvSpPr>
          <p:cNvPr id="4" name="Slide Number Placeholder 3"/>
          <p:cNvSpPr>
            <a:spLocks noGrp="1"/>
          </p:cNvSpPr>
          <p:nvPr>
            <p:ph type="sldNum" sz="quarter" idx="10"/>
          </p:nvPr>
        </p:nvSpPr>
        <p:spPr/>
        <p:txBody>
          <a:bodyPr/>
          <a:lstStyle/>
          <a:p>
            <a:fld id="{A7A0F674-CA1A-488C-A3B9-BEF5F6418172}" type="slidenum">
              <a:rPr lang="en-GB" smtClean="0"/>
              <a:t>2</a:t>
            </a:fld>
            <a:endParaRPr lang="en-GB"/>
          </a:p>
        </p:txBody>
      </p:sp>
    </p:spTree>
    <p:extLst>
      <p:ext uri="{BB962C8B-B14F-4D97-AF65-F5344CB8AC3E}">
        <p14:creationId xmlns:p14="http://schemas.microsoft.com/office/powerpoint/2010/main" val="63733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What are the UN Sustainable Development Goals (SDGs)?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17 goals were adopted by world leaders 5 years ago.  Their aim is to get all countries to work together to end all forms of poverty, fight in equalities and tackle climate change whilst ensuring that no one is left behind.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Tonight we’re going to focus on goal 15</a:t>
            </a:r>
          </a:p>
        </p:txBody>
      </p:sp>
      <p:sp>
        <p:nvSpPr>
          <p:cNvPr id="4" name="Slide Number Placeholder 3"/>
          <p:cNvSpPr>
            <a:spLocks noGrp="1"/>
          </p:cNvSpPr>
          <p:nvPr>
            <p:ph type="sldNum" sz="quarter" idx="10"/>
          </p:nvPr>
        </p:nvSpPr>
        <p:spPr/>
        <p:txBody>
          <a:bodyPr/>
          <a:lstStyle/>
          <a:p>
            <a:fld id="{A7A0F674-CA1A-488C-A3B9-BEF5F6418172}" type="slidenum">
              <a:rPr lang="en-GB" smtClean="0"/>
              <a:t>3</a:t>
            </a:fld>
            <a:endParaRPr lang="en-GB"/>
          </a:p>
        </p:txBody>
      </p:sp>
    </p:spTree>
    <p:extLst>
      <p:ext uri="{BB962C8B-B14F-4D97-AF65-F5344CB8AC3E}">
        <p14:creationId xmlns:p14="http://schemas.microsoft.com/office/powerpoint/2010/main" val="59742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Goal 15: Life on land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billion hectares of land are degraded - that’s an area only slightly smaller than Canada, the USA and Mexico put together, affecting 3.2 billion people, driving species to extinction and intensifying climate change.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aim of this goal is to “Protect, restore and promote sustainable use of terrestrial ecosystems, sustainably manage forests, combat desertification, and halt and reverse land degradation and halt biodiversity loss.”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Specifically we’re going to think about forests – and what the consequences of global deforestation might mean for us.</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4</a:t>
            </a:fld>
            <a:endParaRPr lang="en-GB"/>
          </a:p>
        </p:txBody>
      </p:sp>
    </p:spTree>
    <p:extLst>
      <p:ext uri="{BB962C8B-B14F-4D97-AF65-F5344CB8AC3E}">
        <p14:creationId xmlns:p14="http://schemas.microsoft.com/office/powerpoint/2010/main" val="253461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How fast are rain forests being destroyed?</a:t>
            </a:r>
            <a:r>
              <a:rPr lang="en-GB" sz="1200" kern="1200" dirty="0">
                <a:solidFill>
                  <a:schemeClr val="tx1"/>
                </a:solidFill>
                <a:effectLst/>
                <a:latin typeface="+mn-lt"/>
                <a:ea typeface="+mn-ea"/>
                <a:cs typeface="+mn-cs"/>
              </a:rPr>
              <a:t>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people to shout out their guesses, then reveal the answer </a:t>
            </a:r>
            <a:r>
              <a:rPr lang="en-GB" sz="1200" kern="1200" dirty="0">
                <a:solidFill>
                  <a:schemeClr val="tx1"/>
                </a:solidFill>
                <a:effectLst/>
                <a:latin typeface="+mn-lt"/>
                <a:ea typeface="+mn-ea"/>
                <a:cs typeface="+mn-cs"/>
              </a:rPr>
              <a:t>– 25 football fields a minute</a:t>
            </a:r>
          </a:p>
          <a:p>
            <a:endParaRPr lang="en-GB" dirty="0"/>
          </a:p>
          <a:p>
            <a:r>
              <a:rPr lang="en-GB" sz="1200" b="1" kern="1200" dirty="0">
                <a:solidFill>
                  <a:schemeClr val="tx1"/>
                </a:solidFill>
                <a:effectLst/>
                <a:latin typeface="+mn-lt"/>
                <a:ea typeface="+mn-ea"/>
                <a:cs typeface="+mn-cs"/>
              </a:rPr>
              <a:t>So what?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next activity is going to get you thinking about </a:t>
            </a:r>
            <a:r>
              <a:rPr lang="en-GB" sz="1200" kern="1200" dirty="0">
                <a:solidFill>
                  <a:schemeClr val="tx1"/>
                </a:solidFill>
                <a:effectLst/>
                <a:latin typeface="+mn-lt"/>
                <a:ea typeface="+mn-ea"/>
                <a:cs typeface="+mn-cs"/>
              </a:rPr>
              <a:t>what this means</a:t>
            </a:r>
            <a:r>
              <a:rPr lang="en-GB" sz="1200" kern="1200" baseline="0" dirty="0">
                <a:solidFill>
                  <a:schemeClr val="tx1"/>
                </a:solidFill>
                <a:effectLst/>
                <a:latin typeface="+mn-lt"/>
                <a:ea typeface="+mn-ea"/>
                <a:cs typeface="+mn-cs"/>
              </a:rPr>
              <a:t> to the people that live in those forests, and to the rest of the world.</a:t>
            </a:r>
          </a:p>
          <a:p>
            <a:endParaRPr lang="en-GB" sz="1200" kern="1200" baseline="0" dirty="0">
              <a:solidFill>
                <a:schemeClr val="tx1"/>
              </a:solidFill>
              <a:effectLst/>
              <a:latin typeface="+mn-lt"/>
              <a:ea typeface="+mn-ea"/>
              <a:cs typeface="+mn-cs"/>
            </a:endParaRPr>
          </a:p>
          <a:p>
            <a:r>
              <a:rPr lang="en-GB" sz="1200" i="1" kern="1200" baseline="0" dirty="0">
                <a:solidFill>
                  <a:schemeClr val="tx1"/>
                </a:solidFill>
                <a:effectLst/>
                <a:latin typeface="+mn-lt"/>
                <a:ea typeface="+mn-ea"/>
                <a:cs typeface="+mn-cs"/>
              </a:rPr>
              <a:t>The next activity is best run in small groups (ideally less than 6, if you’ve got enough adult helpers) – split your meeting into breakout groups, each will need a leader with a copy of the next slide.</a:t>
            </a:r>
            <a:endParaRPr lang="en-GB" i="1" dirty="0"/>
          </a:p>
        </p:txBody>
      </p:sp>
      <p:sp>
        <p:nvSpPr>
          <p:cNvPr id="4" name="Slide Number Placeholder 3"/>
          <p:cNvSpPr>
            <a:spLocks noGrp="1"/>
          </p:cNvSpPr>
          <p:nvPr>
            <p:ph type="sldNum" sz="quarter" idx="10"/>
          </p:nvPr>
        </p:nvSpPr>
        <p:spPr/>
        <p:txBody>
          <a:bodyPr/>
          <a:lstStyle/>
          <a:p>
            <a:fld id="{A7A0F674-CA1A-488C-A3B9-BEF5F6418172}" type="slidenum">
              <a:rPr lang="en-GB" smtClean="0"/>
              <a:t>5</a:t>
            </a:fld>
            <a:endParaRPr lang="en-GB"/>
          </a:p>
        </p:txBody>
      </p:sp>
    </p:spTree>
    <p:extLst>
      <p:ext uri="{BB962C8B-B14F-4D97-AF65-F5344CB8AC3E}">
        <p14:creationId xmlns:p14="http://schemas.microsoft.com/office/powerpoint/2010/main" val="285538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 what?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your break-out group, sort the virtual cards into 2 “piles” (</a:t>
            </a:r>
            <a:r>
              <a:rPr lang="en-GB" sz="1200" i="1" kern="1200" dirty="0">
                <a:solidFill>
                  <a:schemeClr val="tx1"/>
                </a:solidFill>
                <a:effectLst/>
                <a:latin typeface="+mn-lt"/>
                <a:ea typeface="+mn-ea"/>
                <a:cs typeface="+mn-cs"/>
              </a:rPr>
              <a:t>the</a:t>
            </a:r>
            <a:r>
              <a:rPr lang="en-GB" sz="1200" i="1" kern="1200" baseline="0" dirty="0">
                <a:solidFill>
                  <a:schemeClr val="tx1"/>
                </a:solidFill>
                <a:effectLst/>
                <a:latin typeface="+mn-lt"/>
                <a:ea typeface="+mn-ea"/>
                <a:cs typeface="+mn-cs"/>
              </a:rPr>
              <a:t> leader facilitating the session should share this slide in “edit” view, and drag the boxes around the screen to make the piles</a:t>
            </a:r>
            <a:r>
              <a:rPr lang="en-GB"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forest clearance affects the people, plants and animals that live in the rainforest (4 cards)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forest clearance affects us globally (7 cards)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rank these 7 “How forest clearance affects us globally” cards according to which issues they think are most important and which issues are least important. They can rank the cards with the 2 most important at the top and the 2 least important at the bottom.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You might want to talk about the next slide in small break out groups</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each break-out</a:t>
            </a:r>
            <a:r>
              <a:rPr lang="en-GB" sz="1200" kern="1200" baseline="0" dirty="0">
                <a:solidFill>
                  <a:schemeClr val="tx1"/>
                </a:solidFill>
                <a:effectLst/>
                <a:latin typeface="+mn-lt"/>
                <a:ea typeface="+mn-ea"/>
                <a:cs typeface="+mn-cs"/>
              </a:rPr>
              <a:t> group has sorted the cards and out the 7 global effects into priority order, c</a:t>
            </a:r>
            <a:r>
              <a:rPr lang="en-GB" sz="1200" kern="1200" dirty="0">
                <a:solidFill>
                  <a:schemeClr val="tx1"/>
                </a:solidFill>
                <a:effectLst/>
                <a:latin typeface="+mn-lt"/>
                <a:ea typeface="+mn-ea"/>
                <a:cs typeface="+mn-cs"/>
              </a:rPr>
              <a:t>ome back together get each</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group to share their most important and least important issues and discuss their choices.</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6</a:t>
            </a:fld>
            <a:endParaRPr lang="en-GB"/>
          </a:p>
        </p:txBody>
      </p:sp>
    </p:spTree>
    <p:extLst>
      <p:ext uri="{BB962C8B-B14F-4D97-AF65-F5344CB8AC3E}">
        <p14:creationId xmlns:p14="http://schemas.microsoft.com/office/powerpoint/2010/main" val="44596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But why?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(You may find it easier to do this in small</a:t>
            </a:r>
            <a:r>
              <a:rPr lang="en-GB" sz="1200" b="0" i="1"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break out groups before coming back together)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Get Scouts to brainstorm why they think trees are being cut down:</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To make paper/for the wood</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To grow crops</a:t>
            </a:r>
          </a:p>
          <a:p>
            <a:pPr marL="342900" lvl="0" indent="-342900">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To farm animals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Mining</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7</a:t>
            </a:fld>
            <a:endParaRPr lang="en-GB"/>
          </a:p>
        </p:txBody>
      </p:sp>
    </p:spTree>
    <p:extLst>
      <p:ext uri="{BB962C8B-B14F-4D97-AF65-F5344CB8AC3E}">
        <p14:creationId xmlns:p14="http://schemas.microsoft.com/office/powerpoint/2010/main" val="322695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True or false</a:t>
            </a:r>
          </a:p>
          <a:p>
            <a:pPr>
              <a:lnSpc>
                <a:spcPct val="107000"/>
              </a:lnSpc>
              <a:spcAft>
                <a:spcPts val="8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You’re going to see a number of statements</a:t>
            </a:r>
            <a:r>
              <a:rPr lang="en-GB" sz="1200" b="0" baseline="0" dirty="0">
                <a:effectLst/>
                <a:latin typeface="Calibri" panose="020F0502020204030204" pitchFamily="34" charset="0"/>
                <a:ea typeface="Calibri" panose="020F0502020204030204" pitchFamily="34" charset="0"/>
                <a:cs typeface="Times New Roman" panose="02020603050405020304" pitchFamily="18" charset="0"/>
              </a:rPr>
              <a:t> linked to deforestation and it’s causes.  You need to decide if they’re true or false. (</a:t>
            </a:r>
            <a:r>
              <a:rPr lang="en-GB" sz="1200" b="0" i="1" baseline="0" dirty="0">
                <a:effectLst/>
                <a:latin typeface="Calibri" panose="020F0502020204030204" pitchFamily="34" charset="0"/>
                <a:ea typeface="Calibri" panose="020F0502020204030204" pitchFamily="34" charset="0"/>
                <a:cs typeface="Times New Roman" panose="02020603050405020304" pitchFamily="18" charset="0"/>
              </a:rPr>
              <a:t>We used the Zoom voting buttons to get people to show whether they thought a statement was true or false).</a:t>
            </a:r>
          </a:p>
          <a:p>
            <a:pPr>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27,000 trees are chopped down per day just to make toilet paper –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TRUE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These include tropical hardwood trees from the rainforests</a:t>
            </a:r>
          </a:p>
          <a:p>
            <a:pPr marL="628650" lvl="1" indent="-171450">
              <a:lnSpc>
                <a:spcPct val="107000"/>
              </a:lnSpc>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Western consumers demand 4-ply thick toilet paper that’s made from virgin pulp. As more people are becoming wealthier across the earth the “luxury” toilet paper is industry is growing rapidly.</a:t>
            </a:r>
          </a:p>
          <a:p>
            <a:pPr marL="628650" lvl="1" indent="-171450">
              <a:lnSpc>
                <a:spcPct val="107000"/>
              </a:lnSpc>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Swapping to 2-ply recycled toilet paper will help stop deforestation. Bamboo toilet paper is also a great choice as it’s wood that grows quickly and is sustainable.  Otherwise look for the FSC logo and choose toilet paper that comes paper made from sustainable sources of timber.</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8</a:t>
            </a:fld>
            <a:endParaRPr lang="en-GB"/>
          </a:p>
        </p:txBody>
      </p:sp>
    </p:spTree>
    <p:extLst>
      <p:ext uri="{BB962C8B-B14F-4D97-AF65-F5344CB8AC3E}">
        <p14:creationId xmlns:p14="http://schemas.microsoft.com/office/powerpoint/2010/main" val="50167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Most trees are cut down for their timber - </a:t>
            </a:r>
            <a:r>
              <a:rPr lang="en-GB" sz="1200" b="1" kern="1200" dirty="0">
                <a:solidFill>
                  <a:schemeClr val="tx1"/>
                </a:solidFill>
                <a:effectLst/>
                <a:latin typeface="+mn-lt"/>
                <a:ea typeface="+mn-ea"/>
                <a:cs typeface="+mn-cs"/>
              </a:rPr>
              <a:t>FALSE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biggest driver of deforestation is agriculture - this means the food we eat is directly causing deforestation.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 tropical and subtropical countries, agriculture has accounted for 73% of deforestation</a:t>
            </a:r>
          </a:p>
          <a:p>
            <a:pPr marL="285750" lvl="0" indent="-285750">
              <a:lnSpc>
                <a:spcPct val="107000"/>
              </a:lnSpc>
              <a:spcAft>
                <a:spcPts val="0"/>
              </a:spcAft>
              <a:buFont typeface="Courier New" panose="02070309020205020404" pitchFamily="49" charset="0"/>
              <a:buChar char="o"/>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10"/>
          </p:nvPr>
        </p:nvSpPr>
        <p:spPr/>
        <p:txBody>
          <a:bodyPr/>
          <a:lstStyle/>
          <a:p>
            <a:fld id="{A7A0F674-CA1A-488C-A3B9-BEF5F6418172}" type="slidenum">
              <a:rPr lang="en-GB" smtClean="0"/>
              <a:t>9</a:t>
            </a:fld>
            <a:endParaRPr lang="en-GB"/>
          </a:p>
        </p:txBody>
      </p:sp>
    </p:spTree>
    <p:extLst>
      <p:ext uri="{BB962C8B-B14F-4D97-AF65-F5344CB8AC3E}">
        <p14:creationId xmlns:p14="http://schemas.microsoft.com/office/powerpoint/2010/main" val="34460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959BFB-AB0C-4C73-888C-E70C99C990E7}"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60336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959BFB-AB0C-4C73-888C-E70C99C990E7}"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356948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959BFB-AB0C-4C73-888C-E70C99C990E7}"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172236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959BFB-AB0C-4C73-888C-E70C99C990E7}"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182187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59BFB-AB0C-4C73-888C-E70C99C990E7}"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26315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959BFB-AB0C-4C73-888C-E70C99C990E7}"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9927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959BFB-AB0C-4C73-888C-E70C99C990E7}"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283113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959BFB-AB0C-4C73-888C-E70C99C990E7}"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322137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9BFB-AB0C-4C73-888C-E70C99C990E7}"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195116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959BFB-AB0C-4C73-888C-E70C99C990E7}"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404451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959BFB-AB0C-4C73-888C-E70C99C990E7}"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EC8F29-3C70-49B9-B3C6-2CB8C38BC9F5}" type="slidenum">
              <a:rPr lang="en-GB" smtClean="0"/>
              <a:t>‹#›</a:t>
            </a:fld>
            <a:endParaRPr lang="en-GB"/>
          </a:p>
        </p:txBody>
      </p:sp>
    </p:spTree>
    <p:extLst>
      <p:ext uri="{BB962C8B-B14F-4D97-AF65-F5344CB8AC3E}">
        <p14:creationId xmlns:p14="http://schemas.microsoft.com/office/powerpoint/2010/main" val="422779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59BFB-AB0C-4C73-888C-E70C99C990E7}" type="datetimeFigureOut">
              <a:rPr lang="en-GB" smtClean="0"/>
              <a:t>06/01/2021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C8F29-3C70-49B9-B3C6-2CB8C38BC9F5}" type="slidenum">
              <a:rPr lang="en-GB" smtClean="0"/>
              <a:t>‹#›</a:t>
            </a:fld>
            <a:endParaRPr lang="en-GB"/>
          </a:p>
        </p:txBody>
      </p:sp>
    </p:spTree>
    <p:extLst>
      <p:ext uri="{BB962C8B-B14F-4D97-AF65-F5344CB8AC3E}">
        <p14:creationId xmlns:p14="http://schemas.microsoft.com/office/powerpoint/2010/main" val="189676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flickr.com/photos/146966953@N02/"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hyperlink" Target="https://commons.wikimedia.org/wiki/File:Soy_Beans_Photographed_by_Trisorn_Triboon_02.jpg"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commons.wikimedia.org/wiki/File:Wanner%27s_Farm_Narvon_Pennsylvania_cows_feeding.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Egyptian_food_Koshary.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Palm_oil_production_in_Jukwa_Village,_Ghana-09.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xTczn5RUgn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player.vimeo.com/video/138852758"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commons.wikimedia.org/wiki/File:Toiletpapier_(Gobran111).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The_cut_trees.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5744" y="0"/>
            <a:ext cx="9700512" cy="6858000"/>
          </a:xfrm>
          <a:prstGeom prst="rect">
            <a:avLst/>
          </a:prstGeom>
        </p:spPr>
      </p:pic>
    </p:spTree>
    <p:extLst>
      <p:ext uri="{BB962C8B-B14F-4D97-AF65-F5344CB8AC3E}">
        <p14:creationId xmlns:p14="http://schemas.microsoft.com/office/powerpoint/2010/main" val="287219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ndefin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3881582" y="1286778"/>
            <a:ext cx="8191500" cy="54588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19100"/>
            <a:ext cx="3449983" cy="707886"/>
          </a:xfrm>
          <a:prstGeom prst="rect">
            <a:avLst/>
          </a:prstGeom>
          <a:noFill/>
        </p:spPr>
        <p:txBody>
          <a:bodyPr wrap="none" rtlCol="0">
            <a:spAutoFit/>
          </a:bodyPr>
          <a:lstStyle/>
          <a:p>
            <a:r>
              <a:rPr lang="en-GB" sz="4000" dirty="0">
                <a:solidFill>
                  <a:schemeClr val="tx2"/>
                </a:solidFill>
                <a:latin typeface="+mj-lt"/>
              </a:rPr>
              <a:t>True or false?</a:t>
            </a:r>
          </a:p>
        </p:txBody>
      </p:sp>
      <p:sp>
        <p:nvSpPr>
          <p:cNvPr id="3" name="TextBox 2"/>
          <p:cNvSpPr txBox="1"/>
          <p:nvPr/>
        </p:nvSpPr>
        <p:spPr>
          <a:xfrm>
            <a:off x="9413675" y="6437868"/>
            <a:ext cx="2778325" cy="307777"/>
          </a:xfrm>
          <a:prstGeom prst="rect">
            <a:avLst/>
          </a:prstGeom>
          <a:noFill/>
        </p:spPr>
        <p:txBody>
          <a:bodyPr wrap="none" rtlCol="0">
            <a:spAutoFit/>
          </a:bodyPr>
          <a:lstStyle>
            <a:defPPr>
              <a:defRPr lang="en-US"/>
            </a:defPPr>
            <a:lvl1pPr>
              <a:defRPr sz="1400">
                <a:latin typeface="Nunito Sans Light" panose="00000400000000000000" pitchFamily="2" charset="0"/>
              </a:defRPr>
            </a:lvl1pPr>
          </a:lstStyle>
          <a:p>
            <a:r>
              <a:rPr lang="en-GB" dirty="0"/>
              <a:t>Original image by: </a:t>
            </a:r>
            <a:r>
              <a:rPr lang="en-GB" dirty="0" err="1">
                <a:hlinkClick r:id="rId4"/>
              </a:rPr>
              <a:t>Kjokkenutstyr</a:t>
            </a:r>
            <a:endParaRPr lang="en-GB" dirty="0"/>
          </a:p>
        </p:txBody>
      </p:sp>
      <p:sp>
        <p:nvSpPr>
          <p:cNvPr id="4" name="TextBox 3"/>
          <p:cNvSpPr txBox="1"/>
          <p:nvPr/>
        </p:nvSpPr>
        <p:spPr>
          <a:xfrm>
            <a:off x="1079500" y="1968500"/>
            <a:ext cx="184731" cy="369332"/>
          </a:xfrm>
          <a:prstGeom prst="rect">
            <a:avLst/>
          </a:prstGeom>
          <a:noFill/>
        </p:spPr>
        <p:txBody>
          <a:bodyPr wrap="none" rtlCol="0">
            <a:spAutoFit/>
          </a:bodyPr>
          <a:lstStyle/>
          <a:p>
            <a:endParaRPr lang="en-GB" dirty="0"/>
          </a:p>
        </p:txBody>
      </p:sp>
      <p:sp>
        <p:nvSpPr>
          <p:cNvPr id="5" name="TextBox 4"/>
          <p:cNvSpPr txBox="1"/>
          <p:nvPr/>
        </p:nvSpPr>
        <p:spPr>
          <a:xfrm>
            <a:off x="1171865" y="1968500"/>
            <a:ext cx="5419435" cy="1384995"/>
          </a:xfrm>
          <a:prstGeom prst="rect">
            <a:avLst/>
          </a:prstGeom>
          <a:noFill/>
        </p:spPr>
        <p:txBody>
          <a:bodyPr wrap="square" rtlCol="0">
            <a:spAutoFit/>
          </a:bodyPr>
          <a:lstStyle/>
          <a:p>
            <a:r>
              <a:rPr lang="en-GB" sz="2800" dirty="0"/>
              <a:t>Per person consumption of avocados in the US has increased 440%</a:t>
            </a:r>
          </a:p>
        </p:txBody>
      </p:sp>
      <p:sp>
        <p:nvSpPr>
          <p:cNvPr id="6" name="TextBox 5"/>
          <p:cNvSpPr txBox="1"/>
          <p:nvPr/>
        </p:nvSpPr>
        <p:spPr>
          <a:xfrm rot="20498831">
            <a:off x="4446731" y="2321005"/>
            <a:ext cx="4884671" cy="2215991"/>
          </a:xfrm>
          <a:prstGeom prst="rect">
            <a:avLst/>
          </a:prstGeom>
          <a:noFill/>
          <a:ln w="76200">
            <a:solidFill>
              <a:schemeClr val="accent4"/>
            </a:solidFill>
          </a:ln>
        </p:spPr>
        <p:txBody>
          <a:bodyPr wrap="none" rtlCol="0">
            <a:spAutoFit/>
          </a:bodyPr>
          <a:lstStyle/>
          <a:p>
            <a:r>
              <a:rPr lang="en-GB" sz="13800" dirty="0">
                <a:solidFill>
                  <a:schemeClr val="accent4"/>
                </a:solidFill>
                <a:latin typeface="+mj-lt"/>
              </a:rPr>
              <a:t>TRUE</a:t>
            </a:r>
          </a:p>
        </p:txBody>
      </p:sp>
    </p:spTree>
    <p:extLst>
      <p:ext uri="{BB962C8B-B14F-4D97-AF65-F5344CB8AC3E}">
        <p14:creationId xmlns:p14="http://schemas.microsoft.com/office/powerpoint/2010/main" val="410350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s://upload.wikimedia.org/wikipedia/commons/7/7d/Soy_Beans_Photographed_by_Trisorn_Triboon_0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58124" y="2217231"/>
            <a:ext cx="6276479" cy="42280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19100"/>
            <a:ext cx="3449983" cy="707886"/>
          </a:xfrm>
          <a:prstGeom prst="rect">
            <a:avLst/>
          </a:prstGeom>
          <a:noFill/>
        </p:spPr>
        <p:txBody>
          <a:bodyPr wrap="none" rtlCol="0">
            <a:spAutoFit/>
          </a:bodyPr>
          <a:lstStyle/>
          <a:p>
            <a:r>
              <a:rPr lang="en-GB" sz="4000" dirty="0">
                <a:solidFill>
                  <a:schemeClr val="tx2"/>
                </a:solidFill>
                <a:latin typeface="+mj-lt"/>
              </a:rPr>
              <a:t>True or false?</a:t>
            </a:r>
          </a:p>
        </p:txBody>
      </p:sp>
      <p:sp>
        <p:nvSpPr>
          <p:cNvPr id="3" name="TextBox 2"/>
          <p:cNvSpPr txBox="1"/>
          <p:nvPr/>
        </p:nvSpPr>
        <p:spPr>
          <a:xfrm>
            <a:off x="9757789" y="6441062"/>
            <a:ext cx="2242922" cy="307777"/>
          </a:xfrm>
          <a:prstGeom prst="rect">
            <a:avLst/>
          </a:prstGeom>
          <a:noFill/>
        </p:spPr>
        <p:txBody>
          <a:bodyPr wrap="none" rtlCol="0">
            <a:spAutoFit/>
          </a:bodyPr>
          <a:lstStyle>
            <a:defPPr>
              <a:defRPr lang="en-US"/>
            </a:defPPr>
            <a:lvl1pPr>
              <a:defRPr sz="1400">
                <a:latin typeface="Nunito Sans Light" panose="00000400000000000000" pitchFamily="2" charset="0"/>
              </a:defRPr>
            </a:lvl1pPr>
          </a:lstStyle>
          <a:p>
            <a:r>
              <a:rPr lang="en-GB" dirty="0"/>
              <a:t>Original image by: </a:t>
            </a:r>
            <a:r>
              <a:rPr lang="en-GB" dirty="0" err="1">
                <a:hlinkClick r:id="rId5"/>
              </a:rPr>
              <a:t>Tris</a:t>
            </a:r>
            <a:r>
              <a:rPr lang="en-GB" dirty="0">
                <a:hlinkClick r:id="rId5"/>
              </a:rPr>
              <a:t> T7</a:t>
            </a:r>
            <a:endParaRPr lang="en-GB" dirty="0"/>
          </a:p>
        </p:txBody>
      </p:sp>
      <p:sp>
        <p:nvSpPr>
          <p:cNvPr id="4" name="TextBox 3"/>
          <p:cNvSpPr txBox="1"/>
          <p:nvPr/>
        </p:nvSpPr>
        <p:spPr>
          <a:xfrm>
            <a:off x="1079500" y="1968500"/>
            <a:ext cx="184731" cy="369332"/>
          </a:xfrm>
          <a:prstGeom prst="rect">
            <a:avLst/>
          </a:prstGeom>
          <a:noFill/>
        </p:spPr>
        <p:txBody>
          <a:bodyPr wrap="none" rtlCol="0">
            <a:spAutoFit/>
          </a:bodyPr>
          <a:lstStyle/>
          <a:p>
            <a:endParaRPr lang="en-GB" dirty="0"/>
          </a:p>
        </p:txBody>
      </p:sp>
      <p:sp>
        <p:nvSpPr>
          <p:cNvPr id="5" name="TextBox 4"/>
          <p:cNvSpPr txBox="1"/>
          <p:nvPr/>
        </p:nvSpPr>
        <p:spPr>
          <a:xfrm>
            <a:off x="1171865" y="1968500"/>
            <a:ext cx="5419435" cy="1384995"/>
          </a:xfrm>
          <a:prstGeom prst="rect">
            <a:avLst/>
          </a:prstGeom>
          <a:noFill/>
        </p:spPr>
        <p:txBody>
          <a:bodyPr wrap="square" rtlCol="0">
            <a:spAutoFit/>
          </a:bodyPr>
          <a:lstStyle/>
          <a:p>
            <a:r>
              <a:rPr lang="en-GB" sz="2800" dirty="0"/>
              <a:t>Approximately 30 million hectares of land in Brazil are used to grow soy.</a:t>
            </a:r>
          </a:p>
        </p:txBody>
      </p:sp>
      <p:sp>
        <p:nvSpPr>
          <p:cNvPr id="6" name="TextBox 5"/>
          <p:cNvSpPr txBox="1"/>
          <p:nvPr/>
        </p:nvSpPr>
        <p:spPr>
          <a:xfrm rot="20498831">
            <a:off x="4446731" y="2321005"/>
            <a:ext cx="4884671" cy="2215991"/>
          </a:xfrm>
          <a:prstGeom prst="rect">
            <a:avLst/>
          </a:prstGeom>
          <a:noFill/>
          <a:ln w="76200">
            <a:solidFill>
              <a:schemeClr val="accent4"/>
            </a:solidFill>
          </a:ln>
        </p:spPr>
        <p:txBody>
          <a:bodyPr wrap="none" rtlCol="0">
            <a:spAutoFit/>
          </a:bodyPr>
          <a:lstStyle/>
          <a:p>
            <a:r>
              <a:rPr lang="en-GB" sz="13800" dirty="0">
                <a:solidFill>
                  <a:schemeClr val="accent4"/>
                </a:solidFill>
                <a:latin typeface="+mj-lt"/>
              </a:rPr>
              <a:t>TRUE</a:t>
            </a:r>
          </a:p>
        </p:txBody>
      </p:sp>
    </p:spTree>
    <p:extLst>
      <p:ext uri="{BB962C8B-B14F-4D97-AF65-F5344CB8AC3E}">
        <p14:creationId xmlns:p14="http://schemas.microsoft.com/office/powerpoint/2010/main" val="26779649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8/85/Wanner%27s_Farm_Narvon_Pennsylvania_cows_feeding.jpg/698px-Wanner%27s_Farm_Narvon_Pennsylvania_cows_feeding.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30130" y="1322962"/>
            <a:ext cx="7071190" cy="53685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19100"/>
            <a:ext cx="3449983" cy="707886"/>
          </a:xfrm>
          <a:prstGeom prst="rect">
            <a:avLst/>
          </a:prstGeom>
          <a:noFill/>
        </p:spPr>
        <p:txBody>
          <a:bodyPr wrap="none" rtlCol="0">
            <a:spAutoFit/>
          </a:bodyPr>
          <a:lstStyle/>
          <a:p>
            <a:r>
              <a:rPr lang="en-GB" sz="4000" dirty="0">
                <a:solidFill>
                  <a:schemeClr val="tx2"/>
                </a:solidFill>
                <a:latin typeface="+mj-lt"/>
              </a:rPr>
              <a:t>True or false?</a:t>
            </a:r>
          </a:p>
        </p:txBody>
      </p:sp>
      <p:sp>
        <p:nvSpPr>
          <p:cNvPr id="3" name="TextBox 2"/>
          <p:cNvSpPr txBox="1"/>
          <p:nvPr/>
        </p:nvSpPr>
        <p:spPr>
          <a:xfrm>
            <a:off x="9291847" y="6467049"/>
            <a:ext cx="2900153" cy="307777"/>
          </a:xfrm>
          <a:prstGeom prst="rect">
            <a:avLst/>
          </a:prstGeom>
          <a:noFill/>
        </p:spPr>
        <p:txBody>
          <a:bodyPr wrap="none" rtlCol="0">
            <a:spAutoFit/>
          </a:bodyPr>
          <a:lstStyle/>
          <a:p>
            <a:r>
              <a:rPr lang="en-GB" sz="1400" dirty="0">
                <a:latin typeface="Nunito Sans Light" panose="00000400000000000000" pitchFamily="2" charset="0"/>
              </a:rPr>
              <a:t>Original image by: </a:t>
            </a:r>
            <a:r>
              <a:rPr lang="en-GB" sz="1400" dirty="0">
                <a:latin typeface="Nunito Sans Light" panose="00000400000000000000" pitchFamily="2" charset="0"/>
                <a:hlinkClick r:id="rId4"/>
              </a:rPr>
              <a:t>Beyond My Ken</a:t>
            </a:r>
            <a:endParaRPr lang="en-GB" sz="1400" dirty="0">
              <a:latin typeface="Nunito Sans Light" panose="00000400000000000000" pitchFamily="2" charset="0"/>
            </a:endParaRPr>
          </a:p>
        </p:txBody>
      </p:sp>
      <p:sp>
        <p:nvSpPr>
          <p:cNvPr id="4" name="TextBox 3"/>
          <p:cNvSpPr txBox="1"/>
          <p:nvPr/>
        </p:nvSpPr>
        <p:spPr>
          <a:xfrm>
            <a:off x="1079500" y="1968500"/>
            <a:ext cx="184731" cy="369332"/>
          </a:xfrm>
          <a:prstGeom prst="rect">
            <a:avLst/>
          </a:prstGeom>
          <a:noFill/>
        </p:spPr>
        <p:txBody>
          <a:bodyPr wrap="none" rtlCol="0">
            <a:spAutoFit/>
          </a:bodyPr>
          <a:lstStyle/>
          <a:p>
            <a:endParaRPr lang="en-GB" dirty="0"/>
          </a:p>
        </p:txBody>
      </p:sp>
      <p:sp>
        <p:nvSpPr>
          <p:cNvPr id="5" name="TextBox 4"/>
          <p:cNvSpPr txBox="1"/>
          <p:nvPr/>
        </p:nvSpPr>
        <p:spPr>
          <a:xfrm>
            <a:off x="1171865" y="1968500"/>
            <a:ext cx="5228935" cy="954107"/>
          </a:xfrm>
          <a:prstGeom prst="rect">
            <a:avLst/>
          </a:prstGeom>
          <a:noFill/>
        </p:spPr>
        <p:txBody>
          <a:bodyPr wrap="square" rtlCol="0">
            <a:spAutoFit/>
          </a:bodyPr>
          <a:lstStyle/>
          <a:p>
            <a:r>
              <a:rPr lang="en-GB" sz="2800" dirty="0"/>
              <a:t>Over 75% of soy is used to feed animals.</a:t>
            </a:r>
          </a:p>
        </p:txBody>
      </p:sp>
      <p:sp>
        <p:nvSpPr>
          <p:cNvPr id="8" name="TextBox 7"/>
          <p:cNvSpPr txBox="1"/>
          <p:nvPr/>
        </p:nvSpPr>
        <p:spPr>
          <a:xfrm rot="20498831">
            <a:off x="4446731" y="2321005"/>
            <a:ext cx="4884671" cy="2215991"/>
          </a:xfrm>
          <a:prstGeom prst="rect">
            <a:avLst/>
          </a:prstGeom>
          <a:noFill/>
          <a:ln w="76200">
            <a:solidFill>
              <a:schemeClr val="accent4"/>
            </a:solidFill>
          </a:ln>
        </p:spPr>
        <p:txBody>
          <a:bodyPr wrap="none" rtlCol="0">
            <a:spAutoFit/>
          </a:bodyPr>
          <a:lstStyle/>
          <a:p>
            <a:r>
              <a:rPr lang="en-GB" sz="13800" dirty="0">
                <a:solidFill>
                  <a:schemeClr val="accent4"/>
                </a:solidFill>
                <a:latin typeface="+mj-lt"/>
              </a:rPr>
              <a:t>TRUE</a:t>
            </a:r>
          </a:p>
        </p:txBody>
      </p:sp>
    </p:spTree>
    <p:extLst>
      <p:ext uri="{BB962C8B-B14F-4D97-AF65-F5344CB8AC3E}">
        <p14:creationId xmlns:p14="http://schemas.microsoft.com/office/powerpoint/2010/main" val="400547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19100"/>
            <a:ext cx="3449983" cy="707886"/>
          </a:xfrm>
          <a:prstGeom prst="rect">
            <a:avLst/>
          </a:prstGeom>
          <a:noFill/>
        </p:spPr>
        <p:txBody>
          <a:bodyPr wrap="none" rtlCol="0">
            <a:spAutoFit/>
          </a:bodyPr>
          <a:lstStyle/>
          <a:p>
            <a:r>
              <a:rPr lang="en-GB" sz="4000" dirty="0">
                <a:solidFill>
                  <a:schemeClr val="tx2"/>
                </a:solidFill>
                <a:latin typeface="+mj-lt"/>
              </a:rPr>
              <a:t>True or false?</a:t>
            </a:r>
          </a:p>
        </p:txBody>
      </p:sp>
      <p:sp>
        <p:nvSpPr>
          <p:cNvPr id="3" name="TextBox 2"/>
          <p:cNvSpPr txBox="1"/>
          <p:nvPr/>
        </p:nvSpPr>
        <p:spPr>
          <a:xfrm>
            <a:off x="11107594" y="6432289"/>
            <a:ext cx="966931" cy="307777"/>
          </a:xfrm>
          <a:prstGeom prst="rect">
            <a:avLst/>
          </a:prstGeom>
          <a:noFill/>
        </p:spPr>
        <p:txBody>
          <a:bodyPr wrap="none" rtlCol="0">
            <a:spAutoFit/>
          </a:bodyPr>
          <a:lstStyle/>
          <a:p>
            <a:r>
              <a:rPr lang="en-GB" sz="1400" dirty="0" err="1">
                <a:latin typeface="Nunito Sans Light" panose="00000400000000000000" pitchFamily="2" charset="0"/>
              </a:rPr>
              <a:t>Morrisons</a:t>
            </a:r>
            <a:endParaRPr lang="en-GB" sz="1400" dirty="0">
              <a:latin typeface="Nunito Sans Light" panose="00000400000000000000" pitchFamily="2" charset="0"/>
            </a:endParaRPr>
          </a:p>
        </p:txBody>
      </p:sp>
      <p:pic>
        <p:nvPicPr>
          <p:cNvPr id="3074" name="Picture 2" descr="news_imag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04796" y="1741250"/>
            <a:ext cx="7169729" cy="47768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9500" y="1968500"/>
            <a:ext cx="184731" cy="369332"/>
          </a:xfrm>
          <a:prstGeom prst="rect">
            <a:avLst/>
          </a:prstGeom>
          <a:noFill/>
        </p:spPr>
        <p:txBody>
          <a:bodyPr wrap="none" rtlCol="0">
            <a:spAutoFit/>
          </a:bodyPr>
          <a:lstStyle/>
          <a:p>
            <a:endParaRPr lang="en-GB" dirty="0"/>
          </a:p>
        </p:txBody>
      </p:sp>
      <p:sp>
        <p:nvSpPr>
          <p:cNvPr id="5" name="TextBox 4"/>
          <p:cNvSpPr txBox="1"/>
          <p:nvPr/>
        </p:nvSpPr>
        <p:spPr>
          <a:xfrm>
            <a:off x="1171865" y="1968500"/>
            <a:ext cx="5228935" cy="1384995"/>
          </a:xfrm>
          <a:prstGeom prst="rect">
            <a:avLst/>
          </a:prstGeom>
          <a:noFill/>
        </p:spPr>
        <p:txBody>
          <a:bodyPr wrap="square" rtlCol="0">
            <a:spAutoFit/>
          </a:bodyPr>
          <a:lstStyle/>
          <a:p>
            <a:r>
              <a:rPr lang="en-GB" sz="2800" dirty="0"/>
              <a:t>Eating British meat doesn’t contribute to deforestation</a:t>
            </a:r>
          </a:p>
          <a:p>
            <a:r>
              <a:rPr lang="en-GB" sz="2800" dirty="0"/>
              <a:t>to grow soy.</a:t>
            </a:r>
          </a:p>
        </p:txBody>
      </p:sp>
      <p:sp>
        <p:nvSpPr>
          <p:cNvPr id="9" name="TextBox 8"/>
          <p:cNvSpPr txBox="1"/>
          <p:nvPr/>
        </p:nvSpPr>
        <p:spPr>
          <a:xfrm rot="20498831">
            <a:off x="1179723" y="3182728"/>
            <a:ext cx="5724644" cy="2215991"/>
          </a:xfrm>
          <a:prstGeom prst="rect">
            <a:avLst/>
          </a:prstGeom>
          <a:noFill/>
          <a:ln w="76200">
            <a:solidFill>
              <a:schemeClr val="accent3"/>
            </a:solidFill>
          </a:ln>
        </p:spPr>
        <p:txBody>
          <a:bodyPr wrap="none" rtlCol="0">
            <a:spAutoFit/>
          </a:bodyPr>
          <a:lstStyle/>
          <a:p>
            <a:r>
              <a:rPr lang="en-GB" sz="13800" dirty="0">
                <a:solidFill>
                  <a:schemeClr val="accent3"/>
                </a:solidFill>
                <a:latin typeface="+mj-lt"/>
              </a:rPr>
              <a:t>FALSE</a:t>
            </a:r>
          </a:p>
        </p:txBody>
      </p:sp>
    </p:spTree>
    <p:extLst>
      <p:ext uri="{BB962C8B-B14F-4D97-AF65-F5344CB8AC3E}">
        <p14:creationId xmlns:p14="http://schemas.microsoft.com/office/powerpoint/2010/main" val="312720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19100"/>
            <a:ext cx="3449983" cy="707886"/>
          </a:xfrm>
          <a:prstGeom prst="rect">
            <a:avLst/>
          </a:prstGeom>
          <a:noFill/>
        </p:spPr>
        <p:txBody>
          <a:bodyPr wrap="none" rtlCol="0">
            <a:spAutoFit/>
          </a:bodyPr>
          <a:lstStyle/>
          <a:p>
            <a:r>
              <a:rPr lang="en-GB" sz="4000" dirty="0">
                <a:solidFill>
                  <a:schemeClr val="tx2"/>
                </a:solidFill>
                <a:latin typeface="+mj-lt"/>
              </a:rPr>
              <a:t>True or false?</a:t>
            </a:r>
          </a:p>
        </p:txBody>
      </p:sp>
      <p:sp>
        <p:nvSpPr>
          <p:cNvPr id="3" name="TextBox 2"/>
          <p:cNvSpPr txBox="1"/>
          <p:nvPr/>
        </p:nvSpPr>
        <p:spPr>
          <a:xfrm>
            <a:off x="9639698" y="6513022"/>
            <a:ext cx="2412840" cy="307777"/>
          </a:xfrm>
          <a:prstGeom prst="rect">
            <a:avLst/>
          </a:prstGeom>
          <a:noFill/>
        </p:spPr>
        <p:txBody>
          <a:bodyPr wrap="none" rtlCol="0">
            <a:spAutoFit/>
          </a:bodyPr>
          <a:lstStyle/>
          <a:p>
            <a:r>
              <a:rPr lang="en-GB" sz="1400" dirty="0">
                <a:latin typeface="Nunito Sans Light" panose="00000400000000000000" pitchFamily="2" charset="0"/>
              </a:rPr>
              <a:t>Original image by: </a:t>
            </a:r>
            <a:r>
              <a:rPr lang="en-GB" sz="1400" dirty="0">
                <a:latin typeface="Nunito Sans Light" panose="00000400000000000000" pitchFamily="2" charset="0"/>
                <a:hlinkClick r:id="rId3"/>
              </a:rPr>
              <a:t>Dina Said</a:t>
            </a:r>
            <a:endParaRPr lang="en-GB" sz="1400" dirty="0">
              <a:latin typeface="Nunito Sans Light" panose="00000400000000000000" pitchFamily="2" charset="0"/>
            </a:endParaRPr>
          </a:p>
        </p:txBody>
      </p:sp>
      <p:pic>
        <p:nvPicPr>
          <p:cNvPr id="4098" name="Picture 2" descr="https://upload.wikimedia.org/wikipedia/commons/thumb/e/e9/Egyptian_food_Koshary.jpg/800px-Egyptian_food_Koshar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62663" y="2043655"/>
            <a:ext cx="6789875" cy="4701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9500" y="1968500"/>
            <a:ext cx="184731" cy="369332"/>
          </a:xfrm>
          <a:prstGeom prst="rect">
            <a:avLst/>
          </a:prstGeom>
          <a:noFill/>
        </p:spPr>
        <p:txBody>
          <a:bodyPr wrap="none" rtlCol="0">
            <a:spAutoFit/>
          </a:bodyPr>
          <a:lstStyle/>
          <a:p>
            <a:endParaRPr lang="en-GB" dirty="0"/>
          </a:p>
        </p:txBody>
      </p:sp>
      <p:sp>
        <p:nvSpPr>
          <p:cNvPr id="5" name="TextBox 4"/>
          <p:cNvSpPr txBox="1"/>
          <p:nvPr/>
        </p:nvSpPr>
        <p:spPr>
          <a:xfrm>
            <a:off x="1171865" y="1968500"/>
            <a:ext cx="5228935" cy="954107"/>
          </a:xfrm>
          <a:prstGeom prst="rect">
            <a:avLst/>
          </a:prstGeom>
          <a:noFill/>
        </p:spPr>
        <p:txBody>
          <a:bodyPr wrap="square" rtlCol="0">
            <a:spAutoFit/>
          </a:bodyPr>
          <a:lstStyle/>
          <a:p>
            <a:r>
              <a:rPr lang="en-GB" sz="2800" dirty="0"/>
              <a:t>If everyone went vegetarian, the problem would be solved.</a:t>
            </a:r>
          </a:p>
        </p:txBody>
      </p:sp>
      <p:sp>
        <p:nvSpPr>
          <p:cNvPr id="9" name="TextBox 8"/>
          <p:cNvSpPr txBox="1"/>
          <p:nvPr/>
        </p:nvSpPr>
        <p:spPr>
          <a:xfrm rot="20498831">
            <a:off x="1179723" y="3182728"/>
            <a:ext cx="5724644" cy="2215991"/>
          </a:xfrm>
          <a:prstGeom prst="rect">
            <a:avLst/>
          </a:prstGeom>
          <a:noFill/>
          <a:ln w="76200">
            <a:solidFill>
              <a:schemeClr val="accent3"/>
            </a:solidFill>
          </a:ln>
        </p:spPr>
        <p:txBody>
          <a:bodyPr wrap="none" rtlCol="0">
            <a:spAutoFit/>
          </a:bodyPr>
          <a:lstStyle/>
          <a:p>
            <a:r>
              <a:rPr lang="en-GB" sz="13800" dirty="0">
                <a:solidFill>
                  <a:schemeClr val="accent3"/>
                </a:solidFill>
                <a:latin typeface="+mj-lt"/>
              </a:rPr>
              <a:t>FALSE</a:t>
            </a:r>
          </a:p>
        </p:txBody>
      </p:sp>
    </p:spTree>
    <p:extLst>
      <p:ext uri="{BB962C8B-B14F-4D97-AF65-F5344CB8AC3E}">
        <p14:creationId xmlns:p14="http://schemas.microsoft.com/office/powerpoint/2010/main" val="205751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19100"/>
            <a:ext cx="3449983" cy="707886"/>
          </a:xfrm>
          <a:prstGeom prst="rect">
            <a:avLst/>
          </a:prstGeom>
          <a:noFill/>
        </p:spPr>
        <p:txBody>
          <a:bodyPr wrap="none" rtlCol="0">
            <a:spAutoFit/>
          </a:bodyPr>
          <a:lstStyle/>
          <a:p>
            <a:r>
              <a:rPr lang="en-GB" sz="4000" dirty="0">
                <a:solidFill>
                  <a:schemeClr val="tx2"/>
                </a:solidFill>
                <a:latin typeface="+mj-lt"/>
              </a:rPr>
              <a:t>True or false?</a:t>
            </a:r>
          </a:p>
        </p:txBody>
      </p:sp>
      <p:sp>
        <p:nvSpPr>
          <p:cNvPr id="3" name="TextBox 2"/>
          <p:cNvSpPr txBox="1"/>
          <p:nvPr/>
        </p:nvSpPr>
        <p:spPr>
          <a:xfrm>
            <a:off x="8916744" y="6478669"/>
            <a:ext cx="3191899" cy="307777"/>
          </a:xfrm>
          <a:prstGeom prst="rect">
            <a:avLst/>
          </a:prstGeom>
          <a:noFill/>
        </p:spPr>
        <p:txBody>
          <a:bodyPr wrap="none" rtlCol="0">
            <a:spAutoFit/>
          </a:bodyPr>
          <a:lstStyle/>
          <a:p>
            <a:r>
              <a:rPr lang="en-GB" sz="1400" dirty="0">
                <a:latin typeface="Nunito Sans Light" panose="00000400000000000000" pitchFamily="2" charset="0"/>
              </a:rPr>
              <a:t>Original image by: </a:t>
            </a:r>
            <a:r>
              <a:rPr lang="en-GB" sz="1400" dirty="0" err="1">
                <a:latin typeface="Nunito Sans Light" panose="00000400000000000000" pitchFamily="2" charset="0"/>
                <a:hlinkClick r:id="rId3"/>
              </a:rPr>
              <a:t>oneVillage</a:t>
            </a:r>
            <a:r>
              <a:rPr lang="en-GB" sz="1400" dirty="0">
                <a:latin typeface="Nunito Sans Light" panose="00000400000000000000" pitchFamily="2" charset="0"/>
                <a:hlinkClick r:id="rId3"/>
              </a:rPr>
              <a:t> Initiative</a:t>
            </a:r>
            <a:endParaRPr lang="en-GB" sz="1400" dirty="0">
              <a:latin typeface="Nunito Sans Light" panose="00000400000000000000" pitchFamily="2" charset="0"/>
            </a:endParaRPr>
          </a:p>
        </p:txBody>
      </p:sp>
      <p:pic>
        <p:nvPicPr>
          <p:cNvPr id="5122" name="Picture 2" descr="https://upload.wikimedia.org/wikipedia/commons/thumb/6/60/Palm_oil_production_in_Jukwa_Village%2C_Ghana-09.jpg/800px-Palm_oil_production_in_Jukwa_Village%2C_Ghana-0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0" y="2078259"/>
            <a:ext cx="7305472" cy="45138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9500" y="1968500"/>
            <a:ext cx="184731" cy="369332"/>
          </a:xfrm>
          <a:prstGeom prst="rect">
            <a:avLst/>
          </a:prstGeom>
          <a:noFill/>
        </p:spPr>
        <p:txBody>
          <a:bodyPr wrap="none" rtlCol="0">
            <a:spAutoFit/>
          </a:bodyPr>
          <a:lstStyle/>
          <a:p>
            <a:endParaRPr lang="en-GB" dirty="0"/>
          </a:p>
        </p:txBody>
      </p:sp>
      <p:sp>
        <p:nvSpPr>
          <p:cNvPr id="5" name="TextBox 4"/>
          <p:cNvSpPr txBox="1"/>
          <p:nvPr/>
        </p:nvSpPr>
        <p:spPr>
          <a:xfrm>
            <a:off x="1171865" y="1968500"/>
            <a:ext cx="5228935" cy="1384995"/>
          </a:xfrm>
          <a:prstGeom prst="rect">
            <a:avLst/>
          </a:prstGeom>
          <a:noFill/>
        </p:spPr>
        <p:txBody>
          <a:bodyPr wrap="square" rtlCol="0">
            <a:spAutoFit/>
          </a:bodyPr>
          <a:lstStyle/>
          <a:p>
            <a:r>
              <a:rPr lang="en-GB" sz="2800" dirty="0"/>
              <a:t>Palm oil is more land efficient than any other vegetable oil crop.</a:t>
            </a:r>
          </a:p>
        </p:txBody>
      </p:sp>
      <p:sp>
        <p:nvSpPr>
          <p:cNvPr id="8" name="TextBox 7"/>
          <p:cNvSpPr txBox="1"/>
          <p:nvPr/>
        </p:nvSpPr>
        <p:spPr>
          <a:xfrm rot="20498831">
            <a:off x="4446731" y="2321005"/>
            <a:ext cx="4884671" cy="2215991"/>
          </a:xfrm>
          <a:prstGeom prst="rect">
            <a:avLst/>
          </a:prstGeom>
          <a:noFill/>
          <a:ln w="76200">
            <a:solidFill>
              <a:schemeClr val="accent4"/>
            </a:solidFill>
          </a:ln>
        </p:spPr>
        <p:txBody>
          <a:bodyPr wrap="none" rtlCol="0">
            <a:spAutoFit/>
          </a:bodyPr>
          <a:lstStyle/>
          <a:p>
            <a:r>
              <a:rPr lang="en-GB" sz="13800" dirty="0">
                <a:solidFill>
                  <a:schemeClr val="accent4"/>
                </a:solidFill>
                <a:latin typeface="+mj-lt"/>
              </a:rPr>
              <a:t>TRUE</a:t>
            </a:r>
          </a:p>
        </p:txBody>
      </p:sp>
    </p:spTree>
    <p:extLst>
      <p:ext uri="{BB962C8B-B14F-4D97-AF65-F5344CB8AC3E}">
        <p14:creationId xmlns:p14="http://schemas.microsoft.com/office/powerpoint/2010/main" val="72960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Tczn5RUgnk"/>
          <p:cNvPicPr>
            <a:picLocks noRot="1" noChangeAspect="1"/>
          </p:cNvPicPr>
          <p:nvPr>
            <a:videoFile r:link="rId1"/>
          </p:nvPr>
        </p:nvPicPr>
        <p:blipFill>
          <a:blip r:embed="rId4"/>
          <a:stretch>
            <a:fillRect/>
          </a:stretch>
        </p:blipFill>
        <p:spPr>
          <a:xfrm>
            <a:off x="5408789" y="2946400"/>
            <a:ext cx="6440311" cy="3622675"/>
          </a:xfrm>
          <a:prstGeom prst="rect">
            <a:avLst/>
          </a:prstGeom>
        </p:spPr>
      </p:pic>
      <p:sp>
        <p:nvSpPr>
          <p:cNvPr id="3" name="TextBox 2"/>
          <p:cNvSpPr txBox="1"/>
          <p:nvPr/>
        </p:nvSpPr>
        <p:spPr>
          <a:xfrm>
            <a:off x="482601" y="571500"/>
            <a:ext cx="11366500" cy="1323439"/>
          </a:xfrm>
          <a:prstGeom prst="rect">
            <a:avLst/>
          </a:prstGeom>
          <a:noFill/>
        </p:spPr>
        <p:txBody>
          <a:bodyPr wrap="square" rtlCol="0">
            <a:spAutoFit/>
          </a:bodyPr>
          <a:lstStyle>
            <a:defPPr>
              <a:defRPr lang="en-US"/>
            </a:defPPr>
            <a:lvl1pPr>
              <a:defRPr sz="4000">
                <a:solidFill>
                  <a:schemeClr val="tx2"/>
                </a:solidFill>
                <a:latin typeface="+mj-lt"/>
              </a:defRPr>
            </a:lvl1pPr>
          </a:lstStyle>
          <a:p>
            <a:r>
              <a:rPr lang="en-GB" dirty="0"/>
              <a:t>Scavenger hunt – how many things can you find containing soy or palm oil?</a:t>
            </a:r>
          </a:p>
        </p:txBody>
      </p:sp>
      <p:sp>
        <p:nvSpPr>
          <p:cNvPr id="4" name="TextBox 3"/>
          <p:cNvSpPr txBox="1"/>
          <p:nvPr/>
        </p:nvSpPr>
        <p:spPr>
          <a:xfrm>
            <a:off x="482601" y="2423886"/>
            <a:ext cx="3947886" cy="4093428"/>
          </a:xfrm>
          <a:prstGeom prst="rect">
            <a:avLst/>
          </a:prstGeom>
          <a:noFill/>
        </p:spPr>
        <p:txBody>
          <a:bodyPr wrap="square" rtlCol="0">
            <a:spAutoFit/>
          </a:bodyPr>
          <a:lstStyle/>
          <a:p>
            <a:r>
              <a:rPr lang="en-GB" sz="2000" dirty="0"/>
              <a:t>Soy is also know as</a:t>
            </a:r>
          </a:p>
          <a:p>
            <a:pPr marL="449263" indent="-274638">
              <a:buFont typeface="Arial" panose="020B0604020202020204" pitchFamily="34" charset="0"/>
              <a:buChar char="•"/>
            </a:pPr>
            <a:r>
              <a:rPr lang="en-GB" sz="2000" dirty="0"/>
              <a:t>soya</a:t>
            </a:r>
          </a:p>
          <a:p>
            <a:pPr marL="449263" indent="-274638">
              <a:buFont typeface="Arial" panose="020B0604020202020204" pitchFamily="34" charset="0"/>
              <a:buChar char="•"/>
            </a:pPr>
            <a:r>
              <a:rPr lang="en-GB" sz="2000" dirty="0"/>
              <a:t>soy lecithin</a:t>
            </a:r>
          </a:p>
          <a:p>
            <a:pPr marL="449263" indent="-274638">
              <a:buFont typeface="Arial" panose="020B0604020202020204" pitchFamily="34" charset="0"/>
              <a:buChar char="•"/>
            </a:pPr>
            <a:r>
              <a:rPr lang="en-GB" sz="2000" dirty="0"/>
              <a:t>tofu</a:t>
            </a:r>
          </a:p>
          <a:p>
            <a:pPr marL="449263" indent="-274638">
              <a:buFont typeface="Arial" panose="020B0604020202020204" pitchFamily="34" charset="0"/>
              <a:buChar char="•"/>
            </a:pPr>
            <a:r>
              <a:rPr lang="en-GB" sz="2000" dirty="0"/>
              <a:t>miso</a:t>
            </a:r>
          </a:p>
          <a:p>
            <a:endParaRPr lang="en-GB" sz="2000" dirty="0"/>
          </a:p>
          <a:p>
            <a:r>
              <a:rPr lang="en-GB" sz="2000" dirty="0"/>
              <a:t>Palm oil may also be called:</a:t>
            </a:r>
          </a:p>
          <a:p>
            <a:pPr marL="449263" indent="-274638">
              <a:buFont typeface="Arial" panose="020B0604020202020204" pitchFamily="34" charset="0"/>
              <a:buChar char="•"/>
            </a:pPr>
            <a:r>
              <a:rPr lang="en-GB" sz="2000" dirty="0"/>
              <a:t>palmate</a:t>
            </a:r>
          </a:p>
          <a:p>
            <a:pPr marL="449263" indent="-274638">
              <a:buFont typeface="Arial" panose="020B0604020202020204" pitchFamily="34" charset="0"/>
              <a:buChar char="•"/>
            </a:pPr>
            <a:r>
              <a:rPr lang="en-GB" sz="2000" dirty="0"/>
              <a:t>palmitate</a:t>
            </a:r>
          </a:p>
          <a:p>
            <a:pPr marL="449263" indent="-274638">
              <a:buFont typeface="Arial" panose="020B0604020202020204" pitchFamily="34" charset="0"/>
              <a:buChar char="•"/>
            </a:pPr>
            <a:r>
              <a:rPr lang="en-GB" sz="2000" dirty="0"/>
              <a:t>palmitic acid</a:t>
            </a:r>
          </a:p>
          <a:p>
            <a:pPr marL="449263" indent="-274638">
              <a:buFont typeface="Arial" panose="020B0604020202020204" pitchFamily="34" charset="0"/>
              <a:buChar char="•"/>
            </a:pPr>
            <a:r>
              <a:rPr lang="en-GB" sz="2000" dirty="0"/>
              <a:t>stearate</a:t>
            </a:r>
          </a:p>
          <a:p>
            <a:pPr marL="449263" indent="-274638">
              <a:buFont typeface="Arial" panose="020B0604020202020204" pitchFamily="34" charset="0"/>
              <a:buChar char="•"/>
            </a:pPr>
            <a:r>
              <a:rPr lang="en-GB" sz="2000" dirty="0"/>
              <a:t>stearic acid</a:t>
            </a:r>
          </a:p>
          <a:p>
            <a:endParaRPr lang="en-GB" sz="2000" dirty="0"/>
          </a:p>
        </p:txBody>
      </p:sp>
    </p:spTree>
    <p:extLst>
      <p:ext uri="{BB962C8B-B14F-4D97-AF65-F5344CB8AC3E}">
        <p14:creationId xmlns:p14="http://schemas.microsoft.com/office/powerpoint/2010/main" val="2669902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38852758"/>
          <p:cNvPicPr>
            <a:picLocks noRot="1" noChangeAspect="1"/>
          </p:cNvPicPr>
          <p:nvPr>
            <a:videoFile r:link="rId1"/>
          </p:nvPr>
        </p:nvPicPr>
        <p:blipFill>
          <a:blip r:embed="rId4"/>
          <a:stretch>
            <a:fillRect/>
          </a:stretch>
        </p:blipFill>
        <p:spPr>
          <a:xfrm>
            <a:off x="0" y="0"/>
            <a:ext cx="12192000" cy="6858003"/>
          </a:xfrm>
          <a:prstGeom prst="rect">
            <a:avLst/>
          </a:prstGeom>
        </p:spPr>
      </p:pic>
    </p:spTree>
    <p:extLst>
      <p:ext uri="{BB962C8B-B14F-4D97-AF65-F5344CB8AC3E}">
        <p14:creationId xmlns:p14="http://schemas.microsoft.com/office/powerpoint/2010/main" val="505336073"/>
      </p:ext>
    </p:extLst>
  </p:cSld>
  <p:clrMapOvr>
    <a:masterClrMapping/>
  </p:clrMapOvr>
  <mc:AlternateContent xmlns:mc="http://schemas.openxmlformats.org/markup-compatibility/2006" xmlns:p14="http://schemas.microsoft.com/office/powerpoint/2010/main">
    <mc:Choice Requires="p14">
      <p:transition spd="slow" p14:dur="2000" advTm="380000"/>
    </mc:Choice>
    <mc:Fallback xmlns="">
      <p:transition spd="slow" advTm="38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p:cTn id="12"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5744" y="0"/>
            <a:ext cx="9700512" cy="68580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t="-1" b="1725"/>
          <a:stretch/>
        </p:blipFill>
        <p:spPr>
          <a:xfrm>
            <a:off x="4672265" y="4772025"/>
            <a:ext cx="1338009" cy="1309570"/>
          </a:xfrm>
          <a:prstGeom prst="rect">
            <a:avLst/>
          </a:prstGeom>
        </p:spPr>
      </p:pic>
    </p:spTree>
    <p:extLst>
      <p:ext uri="{BB962C8B-B14F-4D97-AF65-F5344CB8AC3E}">
        <p14:creationId xmlns:p14="http://schemas.microsoft.com/office/powerpoint/2010/main" val="305027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0B235"/>
        </a:solidFill>
        <a:effectLst/>
      </p:bgPr>
    </p:bg>
    <p:spTree>
      <p:nvGrpSpPr>
        <p:cNvPr id="1" name=""/>
        <p:cNvGrpSpPr/>
        <p:nvPr/>
      </p:nvGrpSpPr>
      <p:grpSpPr>
        <a:xfrm>
          <a:off x="0" y="0"/>
          <a:ext cx="0" cy="0"/>
          <a:chOff x="0" y="0"/>
          <a:chExt cx="0" cy="0"/>
        </a:xfrm>
      </p:grpSpPr>
      <p:sp>
        <p:nvSpPr>
          <p:cNvPr id="4" name="TextBox 3"/>
          <p:cNvSpPr txBox="1"/>
          <p:nvPr/>
        </p:nvSpPr>
        <p:spPr>
          <a:xfrm>
            <a:off x="1771650" y="1600200"/>
            <a:ext cx="184731" cy="369332"/>
          </a:xfrm>
          <a:prstGeom prst="rect">
            <a:avLst/>
          </a:prstGeom>
          <a:noFill/>
        </p:spPr>
        <p:txBody>
          <a:bodyPr wrap="none" rtlCol="0">
            <a:spAutoFit/>
          </a:bodyPr>
          <a:lstStyle/>
          <a:p>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 b="1725"/>
          <a:stretch/>
        </p:blipFill>
        <p:spPr>
          <a:xfrm>
            <a:off x="140244" y="109194"/>
            <a:ext cx="2004760" cy="1962150"/>
          </a:xfrm>
          <a:prstGeom prst="rect">
            <a:avLst/>
          </a:prstGeom>
        </p:spPr>
      </p:pic>
      <p:pic>
        <p:nvPicPr>
          <p:cNvPr id="1026" name="Picture 2" descr="Slid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87250" y="3827282"/>
            <a:ext cx="2904749" cy="29047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5004" y="1784866"/>
            <a:ext cx="8149066" cy="1692771"/>
          </a:xfrm>
          <a:prstGeom prst="rect">
            <a:avLst/>
          </a:prstGeom>
          <a:noFill/>
        </p:spPr>
        <p:txBody>
          <a:bodyPr wrap="square" rtlCol="0">
            <a:spAutoFit/>
          </a:bodyPr>
          <a:lstStyle/>
          <a:p>
            <a:r>
              <a:rPr lang="en-GB" sz="2600" dirty="0">
                <a:solidFill>
                  <a:schemeClr val="bg1"/>
                </a:solidFill>
                <a:latin typeface="+mj-lt"/>
              </a:rPr>
              <a:t>2 billion hectares of land are degraded</a:t>
            </a:r>
          </a:p>
          <a:p>
            <a:endParaRPr lang="en-GB" sz="2600" dirty="0">
              <a:solidFill>
                <a:schemeClr val="bg1"/>
              </a:solidFill>
              <a:latin typeface="+mj-lt"/>
            </a:endParaRPr>
          </a:p>
          <a:p>
            <a:r>
              <a:rPr lang="en-GB" sz="2600" dirty="0">
                <a:solidFill>
                  <a:schemeClr val="bg1"/>
                </a:solidFill>
                <a:latin typeface="+mj-lt"/>
              </a:rPr>
              <a:t>Over 31,000 species are threatened with extinction</a:t>
            </a:r>
          </a:p>
          <a:p>
            <a:endParaRPr lang="en-GB" sz="2600" dirty="0">
              <a:solidFill>
                <a:schemeClr val="bg1"/>
              </a:solidFill>
              <a:latin typeface="+mj-lt"/>
            </a:endParaRPr>
          </a:p>
        </p:txBody>
      </p:sp>
      <p:sp>
        <p:nvSpPr>
          <p:cNvPr id="8" name="Rectangle 7"/>
          <p:cNvSpPr/>
          <p:nvPr/>
        </p:nvSpPr>
        <p:spPr>
          <a:xfrm>
            <a:off x="2145004" y="3477637"/>
            <a:ext cx="7142246" cy="2092881"/>
          </a:xfrm>
          <a:prstGeom prst="rect">
            <a:avLst/>
          </a:prstGeom>
        </p:spPr>
        <p:txBody>
          <a:bodyPr wrap="square">
            <a:spAutoFit/>
          </a:bodyPr>
          <a:lstStyle/>
          <a:p>
            <a:pPr lvl="0"/>
            <a:r>
              <a:rPr lang="en-GB" sz="2600" dirty="0">
                <a:solidFill>
                  <a:prstClr val="white"/>
                </a:solidFill>
                <a:latin typeface="Nunito Sans SemiBold" panose="00000700000000000000" pitchFamily="2" charset="0"/>
              </a:rPr>
              <a:t>Protect, restore and promote sustainable use of terrestrial ecosystems, sustainably manage forests, combat desertification, and halt and reverse land degradation and halt biodiversity loss.</a:t>
            </a:r>
          </a:p>
        </p:txBody>
      </p:sp>
    </p:spTree>
    <p:extLst>
      <p:ext uri="{BB962C8B-B14F-4D97-AF65-F5344CB8AC3E}">
        <p14:creationId xmlns:p14="http://schemas.microsoft.com/office/powerpoint/2010/main" val="25057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0B235"/>
        </a:solidFill>
        <a:effectLst/>
      </p:bgPr>
    </p:bg>
    <p:spTree>
      <p:nvGrpSpPr>
        <p:cNvPr id="1" name=""/>
        <p:cNvGrpSpPr/>
        <p:nvPr/>
      </p:nvGrpSpPr>
      <p:grpSpPr>
        <a:xfrm>
          <a:off x="0" y="0"/>
          <a:ext cx="0" cy="0"/>
          <a:chOff x="0" y="0"/>
          <a:chExt cx="0" cy="0"/>
        </a:xfrm>
      </p:grpSpPr>
      <p:sp>
        <p:nvSpPr>
          <p:cNvPr id="4" name="TextBox 3"/>
          <p:cNvSpPr txBox="1"/>
          <p:nvPr/>
        </p:nvSpPr>
        <p:spPr>
          <a:xfrm>
            <a:off x="1771650" y="1600200"/>
            <a:ext cx="184731" cy="369332"/>
          </a:xfrm>
          <a:prstGeom prst="rect">
            <a:avLst/>
          </a:prstGeom>
          <a:noFill/>
        </p:spPr>
        <p:txBody>
          <a:bodyPr wrap="none" rtlCol="0">
            <a:spAutoFit/>
          </a:bodyPr>
          <a:lstStyle/>
          <a:p>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 b="1725"/>
          <a:stretch/>
        </p:blipFill>
        <p:spPr>
          <a:xfrm>
            <a:off x="140244" y="109194"/>
            <a:ext cx="2004760" cy="1962150"/>
          </a:xfrm>
          <a:prstGeom prst="rect">
            <a:avLst/>
          </a:prstGeom>
        </p:spPr>
      </p:pic>
      <p:pic>
        <p:nvPicPr>
          <p:cNvPr id="1026" name="Picture 2" descr="Slid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87250" y="3827282"/>
            <a:ext cx="2904749" cy="29047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5004" y="1784866"/>
            <a:ext cx="8149066" cy="492443"/>
          </a:xfrm>
          <a:prstGeom prst="rect">
            <a:avLst/>
          </a:prstGeom>
          <a:noFill/>
        </p:spPr>
        <p:txBody>
          <a:bodyPr wrap="square" rtlCol="0">
            <a:spAutoFit/>
          </a:bodyPr>
          <a:lstStyle/>
          <a:p>
            <a:r>
              <a:rPr lang="en-GB" sz="2600" dirty="0">
                <a:solidFill>
                  <a:schemeClr val="bg1"/>
                </a:solidFill>
                <a:latin typeface="+mj-lt"/>
              </a:rPr>
              <a:t>How fast are rain forests being destroyed?</a:t>
            </a:r>
          </a:p>
        </p:txBody>
      </p:sp>
      <p:sp>
        <p:nvSpPr>
          <p:cNvPr id="3" name="TextBox 2"/>
          <p:cNvSpPr txBox="1"/>
          <p:nvPr/>
        </p:nvSpPr>
        <p:spPr>
          <a:xfrm>
            <a:off x="2516957" y="2696066"/>
            <a:ext cx="4279769" cy="400110"/>
          </a:xfrm>
          <a:prstGeom prst="rect">
            <a:avLst/>
          </a:prstGeom>
          <a:noFill/>
        </p:spPr>
        <p:txBody>
          <a:bodyPr wrap="square" rtlCol="0">
            <a:spAutoFit/>
          </a:bodyPr>
          <a:lstStyle/>
          <a:p>
            <a:r>
              <a:rPr lang="en-GB" sz="2000" dirty="0">
                <a:solidFill>
                  <a:schemeClr val="bg1"/>
                </a:solidFill>
                <a:latin typeface="Nunito Sans SemiBold" panose="00000700000000000000" pitchFamily="2" charset="0"/>
              </a:rPr>
              <a:t>25-36 football fields per minute</a:t>
            </a:r>
          </a:p>
        </p:txBody>
      </p:sp>
      <p:sp>
        <p:nvSpPr>
          <p:cNvPr id="9" name="TextBox 8"/>
          <p:cNvSpPr txBox="1"/>
          <p:nvPr/>
        </p:nvSpPr>
        <p:spPr>
          <a:xfrm>
            <a:off x="4194928" y="3627227"/>
            <a:ext cx="4279769" cy="400110"/>
          </a:xfrm>
          <a:prstGeom prst="rect">
            <a:avLst/>
          </a:prstGeom>
          <a:noFill/>
        </p:spPr>
        <p:txBody>
          <a:bodyPr wrap="square" rtlCol="0">
            <a:spAutoFit/>
          </a:bodyPr>
          <a:lstStyle/>
          <a:p>
            <a:r>
              <a:rPr lang="en-GB" sz="2000" dirty="0">
                <a:solidFill>
                  <a:schemeClr val="bg1"/>
                </a:solidFill>
                <a:latin typeface="Nunito Sans SemiBold" panose="00000700000000000000" pitchFamily="2" charset="0"/>
              </a:rPr>
              <a:t>10-18 football fields per minute</a:t>
            </a:r>
          </a:p>
        </p:txBody>
      </p:sp>
      <p:sp>
        <p:nvSpPr>
          <p:cNvPr id="10" name="TextBox 9"/>
          <p:cNvSpPr txBox="1"/>
          <p:nvPr/>
        </p:nvSpPr>
        <p:spPr>
          <a:xfrm>
            <a:off x="2461320" y="4358333"/>
            <a:ext cx="4279769" cy="400110"/>
          </a:xfrm>
          <a:prstGeom prst="rect">
            <a:avLst/>
          </a:prstGeom>
          <a:noFill/>
        </p:spPr>
        <p:txBody>
          <a:bodyPr wrap="square" rtlCol="0">
            <a:spAutoFit/>
          </a:bodyPr>
          <a:lstStyle/>
          <a:p>
            <a:r>
              <a:rPr lang="en-GB" sz="2000" dirty="0">
                <a:solidFill>
                  <a:schemeClr val="bg1"/>
                </a:solidFill>
                <a:latin typeface="Nunito Sans SemiBold" panose="00000700000000000000" pitchFamily="2" charset="0"/>
              </a:rPr>
              <a:t>5-9 football fields per minute</a:t>
            </a:r>
          </a:p>
        </p:txBody>
      </p:sp>
      <p:sp>
        <p:nvSpPr>
          <p:cNvPr id="11" name="TextBox 10"/>
          <p:cNvSpPr txBox="1"/>
          <p:nvPr/>
        </p:nvSpPr>
        <p:spPr>
          <a:xfrm>
            <a:off x="4194927" y="5289494"/>
            <a:ext cx="4279769" cy="400110"/>
          </a:xfrm>
          <a:prstGeom prst="rect">
            <a:avLst/>
          </a:prstGeom>
          <a:noFill/>
        </p:spPr>
        <p:txBody>
          <a:bodyPr wrap="square" rtlCol="0">
            <a:spAutoFit/>
          </a:bodyPr>
          <a:lstStyle/>
          <a:p>
            <a:r>
              <a:rPr lang="en-GB" sz="2000" dirty="0">
                <a:solidFill>
                  <a:schemeClr val="bg1"/>
                </a:solidFill>
                <a:latin typeface="Nunito Sans SemiBold" panose="00000700000000000000" pitchFamily="2" charset="0"/>
              </a:rPr>
              <a:t>1-3 football field per minute</a:t>
            </a:r>
          </a:p>
        </p:txBody>
      </p:sp>
    </p:spTree>
    <p:extLst>
      <p:ext uri="{BB962C8B-B14F-4D97-AF65-F5344CB8AC3E}">
        <p14:creationId xmlns:p14="http://schemas.microsoft.com/office/powerpoint/2010/main" val="21743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82655" y="5158122"/>
            <a:ext cx="3830790" cy="1477328"/>
          </a:xfrm>
          <a:prstGeom prst="rect">
            <a:avLst/>
          </a:prstGeom>
          <a:solidFill>
            <a:srgbClr val="EA1B2D"/>
          </a:solidFill>
        </p:spPr>
        <p:txBody>
          <a:bodyPr wrap="square" rtlCol="0">
            <a:spAutoFit/>
          </a:bodyPr>
          <a:lstStyle/>
          <a:p>
            <a:r>
              <a:rPr lang="en-GB" dirty="0">
                <a:solidFill>
                  <a:schemeClr val="bg1"/>
                </a:solidFill>
              </a:rPr>
              <a:t>Rainforest plants are used to make medicine to help find cures for diseases. If the forests are destroyed we lose the chance to discover important new medicines.</a:t>
            </a:r>
          </a:p>
        </p:txBody>
      </p:sp>
      <p:sp>
        <p:nvSpPr>
          <p:cNvPr id="4" name="TextBox 3"/>
          <p:cNvSpPr txBox="1"/>
          <p:nvPr/>
        </p:nvSpPr>
        <p:spPr>
          <a:xfrm>
            <a:off x="4204516" y="2623030"/>
            <a:ext cx="3621213" cy="1200329"/>
          </a:xfrm>
          <a:prstGeom prst="rect">
            <a:avLst/>
          </a:prstGeom>
          <a:solidFill>
            <a:srgbClr val="1A3666"/>
          </a:solidFill>
        </p:spPr>
        <p:txBody>
          <a:bodyPr wrap="square" rtlCol="0">
            <a:spAutoFit/>
          </a:bodyPr>
          <a:lstStyle/>
          <a:p>
            <a:r>
              <a:rPr lang="en-GB" dirty="0">
                <a:solidFill>
                  <a:schemeClr val="bg1"/>
                </a:solidFill>
              </a:rPr>
              <a:t>Rainforests pump heat from the hot regions of the world to the cooler regions, and without them the climate will change.</a:t>
            </a:r>
          </a:p>
        </p:txBody>
      </p:sp>
      <p:sp>
        <p:nvSpPr>
          <p:cNvPr id="5" name="TextBox 4"/>
          <p:cNvSpPr txBox="1"/>
          <p:nvPr/>
        </p:nvSpPr>
        <p:spPr>
          <a:xfrm>
            <a:off x="4122755" y="5712120"/>
            <a:ext cx="3724695" cy="923330"/>
          </a:xfrm>
          <a:prstGeom prst="rect">
            <a:avLst/>
          </a:prstGeom>
          <a:solidFill>
            <a:srgbClr val="269A45"/>
          </a:solidFill>
        </p:spPr>
        <p:txBody>
          <a:bodyPr wrap="square" rtlCol="0">
            <a:spAutoFit/>
          </a:bodyPr>
          <a:lstStyle/>
          <a:p>
            <a:r>
              <a:rPr lang="en-GB" dirty="0">
                <a:solidFill>
                  <a:schemeClr val="bg1"/>
                </a:solidFill>
              </a:rPr>
              <a:t>When the forest is cut down the people who live there lose their homes, livelihoods and way of life.</a:t>
            </a:r>
          </a:p>
        </p:txBody>
      </p:sp>
      <p:sp>
        <p:nvSpPr>
          <p:cNvPr id="6" name="TextBox 5"/>
          <p:cNvSpPr txBox="1"/>
          <p:nvPr/>
        </p:nvSpPr>
        <p:spPr>
          <a:xfrm>
            <a:off x="374185" y="3743379"/>
            <a:ext cx="3183176" cy="923330"/>
          </a:xfrm>
          <a:prstGeom prst="rect">
            <a:avLst/>
          </a:prstGeom>
          <a:solidFill>
            <a:srgbClr val="EF4129"/>
          </a:solidFill>
        </p:spPr>
        <p:txBody>
          <a:bodyPr wrap="square" rtlCol="0">
            <a:spAutoFit/>
          </a:bodyPr>
          <a:lstStyle/>
          <a:p>
            <a:r>
              <a:rPr lang="en-GB" dirty="0">
                <a:solidFill>
                  <a:schemeClr val="bg1"/>
                </a:solidFill>
              </a:rPr>
              <a:t>Tree canopies provide shade, cooling the environment around them.</a:t>
            </a:r>
          </a:p>
        </p:txBody>
      </p:sp>
      <p:sp>
        <p:nvSpPr>
          <p:cNvPr id="7" name="TextBox 6"/>
          <p:cNvSpPr txBox="1"/>
          <p:nvPr/>
        </p:nvSpPr>
        <p:spPr>
          <a:xfrm>
            <a:off x="8282655" y="3059147"/>
            <a:ext cx="3183176" cy="1754326"/>
          </a:xfrm>
          <a:prstGeom prst="rect">
            <a:avLst/>
          </a:prstGeom>
          <a:solidFill>
            <a:srgbClr val="01ADD8"/>
          </a:solidFill>
        </p:spPr>
        <p:txBody>
          <a:bodyPr wrap="square" rtlCol="0">
            <a:spAutoFit/>
          </a:bodyPr>
          <a:lstStyle/>
          <a:p>
            <a:r>
              <a:rPr lang="en-GB" dirty="0">
                <a:solidFill>
                  <a:schemeClr val="bg1"/>
                </a:solidFill>
              </a:rPr>
              <a:t>More than half of the world’s animal species live in the rainforest. When the forest is destroyed species die out and important biodiversity is lost.</a:t>
            </a:r>
          </a:p>
        </p:txBody>
      </p:sp>
      <p:sp>
        <p:nvSpPr>
          <p:cNvPr id="8" name="TextBox 7"/>
          <p:cNvSpPr txBox="1"/>
          <p:nvPr/>
        </p:nvSpPr>
        <p:spPr>
          <a:xfrm>
            <a:off x="738375" y="1988830"/>
            <a:ext cx="3183176" cy="1477328"/>
          </a:xfrm>
          <a:prstGeom prst="rect">
            <a:avLst/>
          </a:prstGeom>
          <a:solidFill>
            <a:srgbClr val="6E96B5"/>
          </a:solidFill>
        </p:spPr>
        <p:txBody>
          <a:bodyPr wrap="square" rtlCol="0">
            <a:spAutoFit/>
          </a:bodyPr>
          <a:lstStyle/>
          <a:p>
            <a:r>
              <a:rPr lang="en-GB" dirty="0">
                <a:solidFill>
                  <a:schemeClr val="bg1"/>
                </a:solidFill>
              </a:rPr>
              <a:t>Forests protect the soil from the rain. Without them the soil is washed away into the creeks and rivers and can cause flooding.</a:t>
            </a:r>
          </a:p>
        </p:txBody>
      </p:sp>
      <p:sp>
        <p:nvSpPr>
          <p:cNvPr id="9" name="TextBox 8"/>
          <p:cNvSpPr txBox="1"/>
          <p:nvPr/>
        </p:nvSpPr>
        <p:spPr>
          <a:xfrm>
            <a:off x="286632" y="5158122"/>
            <a:ext cx="3561174" cy="1477328"/>
          </a:xfrm>
          <a:prstGeom prst="rect">
            <a:avLst/>
          </a:prstGeom>
          <a:solidFill>
            <a:srgbClr val="8E1737"/>
          </a:solidFill>
        </p:spPr>
        <p:txBody>
          <a:bodyPr wrap="square" rtlCol="0">
            <a:spAutoFit/>
          </a:bodyPr>
          <a:lstStyle/>
          <a:p>
            <a:r>
              <a:rPr lang="en-GB" dirty="0">
                <a:solidFill>
                  <a:schemeClr val="bg1"/>
                </a:solidFill>
              </a:rPr>
              <a:t>Forests absorb and store carbon. When the forest is cleared the carbon is released as carbon dioxide which contributes to climate change.</a:t>
            </a:r>
          </a:p>
        </p:txBody>
      </p:sp>
      <p:sp>
        <p:nvSpPr>
          <p:cNvPr id="11" name="TextBox 10"/>
          <p:cNvSpPr txBox="1"/>
          <p:nvPr/>
        </p:nvSpPr>
        <p:spPr>
          <a:xfrm>
            <a:off x="4077767" y="4144560"/>
            <a:ext cx="3914443" cy="1200329"/>
          </a:xfrm>
          <a:prstGeom prst="rect">
            <a:avLst/>
          </a:prstGeom>
          <a:solidFill>
            <a:srgbClr val="F26D22"/>
          </a:solidFill>
        </p:spPr>
        <p:txBody>
          <a:bodyPr wrap="square" rtlCol="0">
            <a:spAutoFit/>
          </a:bodyPr>
          <a:lstStyle/>
          <a:p>
            <a:r>
              <a:rPr lang="en-GB" dirty="0">
                <a:solidFill>
                  <a:schemeClr val="bg1"/>
                </a:solidFill>
              </a:rPr>
              <a:t>The rainforests have evolved over millions of years and once they have</a:t>
            </a:r>
          </a:p>
          <a:p>
            <a:r>
              <a:rPr lang="en-GB" dirty="0">
                <a:solidFill>
                  <a:schemeClr val="bg1"/>
                </a:solidFill>
              </a:rPr>
              <a:t>been cut down it takes many years for them to regrow.</a:t>
            </a:r>
          </a:p>
        </p:txBody>
      </p:sp>
      <p:sp>
        <p:nvSpPr>
          <p:cNvPr id="12" name="TextBox 11"/>
          <p:cNvSpPr txBox="1"/>
          <p:nvPr/>
        </p:nvSpPr>
        <p:spPr>
          <a:xfrm>
            <a:off x="4204516" y="642511"/>
            <a:ext cx="3561174" cy="1754326"/>
          </a:xfrm>
          <a:prstGeom prst="rect">
            <a:avLst/>
          </a:prstGeom>
          <a:solidFill>
            <a:srgbClr val="DF1382"/>
          </a:solidFill>
        </p:spPr>
        <p:txBody>
          <a:bodyPr wrap="square" rtlCol="0">
            <a:spAutoFit/>
          </a:bodyPr>
          <a:lstStyle/>
          <a:p>
            <a:r>
              <a:rPr lang="en-GB" dirty="0">
                <a:solidFill>
                  <a:schemeClr val="bg1"/>
                </a:solidFill>
              </a:rPr>
              <a:t>People living in and around the rainforests depend on fresh water to grow their crops and stay healthy. As the forest is cut down the water supply falls as the rainfall decreases.</a:t>
            </a:r>
          </a:p>
        </p:txBody>
      </p:sp>
      <p:sp>
        <p:nvSpPr>
          <p:cNvPr id="13" name="TextBox 12"/>
          <p:cNvSpPr txBox="1"/>
          <p:nvPr/>
        </p:nvSpPr>
        <p:spPr>
          <a:xfrm>
            <a:off x="8314414" y="696169"/>
            <a:ext cx="3356694" cy="2031325"/>
          </a:xfrm>
          <a:prstGeom prst="rect">
            <a:avLst/>
          </a:prstGeom>
          <a:solidFill>
            <a:srgbClr val="F69C25"/>
          </a:solidFill>
        </p:spPr>
        <p:txBody>
          <a:bodyPr wrap="square" rtlCol="0">
            <a:spAutoFit/>
          </a:bodyPr>
          <a:lstStyle/>
          <a:p>
            <a:r>
              <a:rPr lang="en-GB" dirty="0">
                <a:solidFill>
                  <a:schemeClr val="bg1"/>
                </a:solidFill>
              </a:rPr>
              <a:t>Trees are cut down to plant soybeans and palm oil trees.</a:t>
            </a:r>
          </a:p>
          <a:p>
            <a:r>
              <a:rPr lang="en-GB" dirty="0">
                <a:solidFill>
                  <a:schemeClr val="bg1"/>
                </a:solidFill>
              </a:rPr>
              <a:t>Chemicals sprayed onto these trees pollute the rivers, kill many of the fish, destroy people’s crops and can cause health problems.</a:t>
            </a:r>
          </a:p>
        </p:txBody>
      </p:sp>
      <p:sp>
        <p:nvSpPr>
          <p:cNvPr id="14" name="TextBox 13"/>
          <p:cNvSpPr txBox="1"/>
          <p:nvPr/>
        </p:nvSpPr>
        <p:spPr>
          <a:xfrm>
            <a:off x="154657" y="234281"/>
            <a:ext cx="3561174" cy="1477328"/>
          </a:xfrm>
          <a:prstGeom prst="rect">
            <a:avLst/>
          </a:prstGeom>
          <a:solidFill>
            <a:srgbClr val="3EAE48"/>
          </a:solidFill>
        </p:spPr>
        <p:txBody>
          <a:bodyPr wrap="square" rtlCol="0">
            <a:spAutoFit/>
          </a:bodyPr>
          <a:lstStyle/>
          <a:p>
            <a:r>
              <a:rPr lang="en-GB" dirty="0">
                <a:solidFill>
                  <a:schemeClr val="bg1"/>
                </a:solidFill>
              </a:rPr>
              <a:t>Trees absorb carbon dioxide and release oxygen and purify the air we breathe. Without the trees of the rainforest our air will be more polluted.</a:t>
            </a:r>
          </a:p>
        </p:txBody>
      </p:sp>
    </p:spTree>
    <p:extLst>
      <p:ext uri="{BB962C8B-B14F-4D97-AF65-F5344CB8AC3E}">
        <p14:creationId xmlns:p14="http://schemas.microsoft.com/office/powerpoint/2010/main" val="147389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undefin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5035" y="669302"/>
            <a:ext cx="4253087" cy="1200329"/>
          </a:xfrm>
          <a:prstGeom prst="rect">
            <a:avLst/>
          </a:prstGeom>
          <a:noFill/>
        </p:spPr>
        <p:txBody>
          <a:bodyPr wrap="none" rtlCol="0">
            <a:spAutoFit/>
          </a:bodyPr>
          <a:lstStyle/>
          <a:p>
            <a:r>
              <a:rPr lang="en-GB" sz="7200" dirty="0">
                <a:ln w="38100">
                  <a:solidFill>
                    <a:srgbClr val="3EAE48"/>
                  </a:solidFill>
                </a:ln>
                <a:solidFill>
                  <a:schemeClr val="bg1"/>
                </a:solidFill>
                <a:latin typeface="+mj-lt"/>
              </a:rPr>
              <a:t>But why?</a:t>
            </a:r>
          </a:p>
        </p:txBody>
      </p:sp>
      <p:sp>
        <p:nvSpPr>
          <p:cNvPr id="5" name="TextBox 4"/>
          <p:cNvSpPr txBox="1"/>
          <p:nvPr/>
        </p:nvSpPr>
        <p:spPr>
          <a:xfrm>
            <a:off x="11037108" y="6437868"/>
            <a:ext cx="1064715" cy="307777"/>
          </a:xfrm>
          <a:prstGeom prst="rect">
            <a:avLst/>
          </a:prstGeom>
          <a:noFill/>
        </p:spPr>
        <p:txBody>
          <a:bodyPr wrap="none" rtlCol="0">
            <a:spAutoFit/>
          </a:bodyPr>
          <a:lstStyle/>
          <a:p>
            <a:r>
              <a:rPr lang="en-GB" sz="1400" dirty="0" err="1">
                <a:solidFill>
                  <a:schemeClr val="bg1"/>
                </a:solidFill>
                <a:latin typeface="Nunito Sans Light" panose="00000400000000000000" pitchFamily="2" charset="0"/>
              </a:rPr>
              <a:t>Astro_Alex</a:t>
            </a:r>
            <a:endParaRPr lang="en-GB" sz="1400" dirty="0">
              <a:solidFill>
                <a:schemeClr val="bg1"/>
              </a:solidFill>
              <a:latin typeface="Nunito Sans Light" panose="00000400000000000000" pitchFamily="2" charset="0"/>
            </a:endParaRPr>
          </a:p>
        </p:txBody>
      </p:sp>
    </p:spTree>
    <p:extLst>
      <p:ext uri="{BB962C8B-B14F-4D97-AF65-F5344CB8AC3E}">
        <p14:creationId xmlns:p14="http://schemas.microsoft.com/office/powerpoint/2010/main" val="424548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defin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3048001" y="0"/>
            <a:ext cx="9143999"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19100"/>
            <a:ext cx="3449983" cy="707886"/>
          </a:xfrm>
          <a:prstGeom prst="rect">
            <a:avLst/>
          </a:prstGeom>
          <a:noFill/>
        </p:spPr>
        <p:txBody>
          <a:bodyPr wrap="none" rtlCol="0">
            <a:spAutoFit/>
          </a:bodyPr>
          <a:lstStyle/>
          <a:p>
            <a:r>
              <a:rPr lang="en-GB" sz="4000" dirty="0">
                <a:solidFill>
                  <a:schemeClr val="tx2"/>
                </a:solidFill>
                <a:latin typeface="+mj-lt"/>
              </a:rPr>
              <a:t>True or false?</a:t>
            </a:r>
          </a:p>
        </p:txBody>
      </p:sp>
      <p:sp>
        <p:nvSpPr>
          <p:cNvPr id="3" name="TextBox 2"/>
          <p:cNvSpPr txBox="1"/>
          <p:nvPr/>
        </p:nvSpPr>
        <p:spPr>
          <a:xfrm>
            <a:off x="8868654" y="6437868"/>
            <a:ext cx="3323346" cy="307777"/>
          </a:xfrm>
          <a:prstGeom prst="rect">
            <a:avLst/>
          </a:prstGeom>
          <a:noFill/>
        </p:spPr>
        <p:txBody>
          <a:bodyPr wrap="none" rtlCol="0">
            <a:spAutoFit/>
          </a:bodyPr>
          <a:lstStyle/>
          <a:p>
            <a:r>
              <a:rPr lang="en-GB" sz="1400" dirty="0">
                <a:latin typeface="Nunito Sans Light" panose="00000400000000000000" pitchFamily="2" charset="0"/>
              </a:rPr>
              <a:t>Original image by: </a:t>
            </a:r>
            <a:r>
              <a:rPr lang="en-GB" sz="1400" dirty="0">
                <a:latin typeface="Nunito Sans Light" panose="00000400000000000000" pitchFamily="2" charset="0"/>
                <a:hlinkClick r:id="rId4"/>
              </a:rPr>
              <a:t>Brandon </a:t>
            </a:r>
            <a:r>
              <a:rPr lang="en-GB" sz="1400" dirty="0" err="1">
                <a:latin typeface="Nunito Sans Light" panose="00000400000000000000" pitchFamily="2" charset="0"/>
                <a:hlinkClick r:id="rId4"/>
              </a:rPr>
              <a:t>Blinkenberg</a:t>
            </a:r>
            <a:endParaRPr lang="en-GB" sz="1400" dirty="0">
              <a:latin typeface="Nunito Sans Light" panose="00000400000000000000" pitchFamily="2" charset="0"/>
            </a:endParaRPr>
          </a:p>
        </p:txBody>
      </p:sp>
      <p:sp>
        <p:nvSpPr>
          <p:cNvPr id="4" name="TextBox 3"/>
          <p:cNvSpPr txBox="1"/>
          <p:nvPr/>
        </p:nvSpPr>
        <p:spPr>
          <a:xfrm>
            <a:off x="1079500" y="1968500"/>
            <a:ext cx="184731" cy="369332"/>
          </a:xfrm>
          <a:prstGeom prst="rect">
            <a:avLst/>
          </a:prstGeom>
          <a:noFill/>
        </p:spPr>
        <p:txBody>
          <a:bodyPr wrap="none" rtlCol="0">
            <a:spAutoFit/>
          </a:bodyPr>
          <a:lstStyle/>
          <a:p>
            <a:endParaRPr lang="en-GB" dirty="0"/>
          </a:p>
        </p:txBody>
      </p:sp>
      <p:sp>
        <p:nvSpPr>
          <p:cNvPr id="5" name="TextBox 4"/>
          <p:cNvSpPr txBox="1"/>
          <p:nvPr/>
        </p:nvSpPr>
        <p:spPr>
          <a:xfrm>
            <a:off x="1171865" y="1968500"/>
            <a:ext cx="5419435" cy="954107"/>
          </a:xfrm>
          <a:prstGeom prst="rect">
            <a:avLst/>
          </a:prstGeom>
          <a:noFill/>
        </p:spPr>
        <p:txBody>
          <a:bodyPr wrap="square" rtlCol="0">
            <a:spAutoFit/>
          </a:bodyPr>
          <a:lstStyle/>
          <a:p>
            <a:r>
              <a:rPr lang="en-GB" sz="2800" dirty="0"/>
              <a:t>27,000 trees are chopped down per day just to make toilet paper.</a:t>
            </a:r>
          </a:p>
        </p:txBody>
      </p:sp>
      <p:sp>
        <p:nvSpPr>
          <p:cNvPr id="6" name="TextBox 5"/>
          <p:cNvSpPr txBox="1"/>
          <p:nvPr/>
        </p:nvSpPr>
        <p:spPr>
          <a:xfrm rot="20498831">
            <a:off x="4446731" y="2321005"/>
            <a:ext cx="4884671" cy="2215991"/>
          </a:xfrm>
          <a:prstGeom prst="rect">
            <a:avLst/>
          </a:prstGeom>
          <a:noFill/>
          <a:ln w="76200">
            <a:solidFill>
              <a:schemeClr val="accent4"/>
            </a:solidFill>
          </a:ln>
        </p:spPr>
        <p:txBody>
          <a:bodyPr wrap="none" rtlCol="0">
            <a:spAutoFit/>
          </a:bodyPr>
          <a:lstStyle/>
          <a:p>
            <a:r>
              <a:rPr lang="en-GB" sz="13800" dirty="0">
                <a:solidFill>
                  <a:schemeClr val="accent4"/>
                </a:solidFill>
                <a:latin typeface="+mj-lt"/>
              </a:rPr>
              <a:t>TRUE</a:t>
            </a:r>
          </a:p>
        </p:txBody>
      </p:sp>
    </p:spTree>
    <p:extLst>
      <p:ext uri="{BB962C8B-B14F-4D97-AF65-F5344CB8AC3E}">
        <p14:creationId xmlns:p14="http://schemas.microsoft.com/office/powerpoint/2010/main" val="29991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19100"/>
            <a:ext cx="3449983" cy="707886"/>
          </a:xfrm>
          <a:prstGeom prst="rect">
            <a:avLst/>
          </a:prstGeom>
          <a:noFill/>
        </p:spPr>
        <p:txBody>
          <a:bodyPr wrap="none" rtlCol="0">
            <a:spAutoFit/>
          </a:bodyPr>
          <a:lstStyle/>
          <a:p>
            <a:r>
              <a:rPr lang="en-GB" sz="4000" dirty="0">
                <a:solidFill>
                  <a:schemeClr val="tx2"/>
                </a:solidFill>
                <a:latin typeface="+mj-lt"/>
              </a:rPr>
              <a:t>True or false?</a:t>
            </a:r>
          </a:p>
        </p:txBody>
      </p:sp>
      <p:sp>
        <p:nvSpPr>
          <p:cNvPr id="3" name="TextBox 2"/>
          <p:cNvSpPr txBox="1"/>
          <p:nvPr/>
        </p:nvSpPr>
        <p:spPr>
          <a:xfrm>
            <a:off x="9511549" y="6462177"/>
            <a:ext cx="2593980" cy="307777"/>
          </a:xfrm>
          <a:prstGeom prst="rect">
            <a:avLst/>
          </a:prstGeom>
          <a:noFill/>
        </p:spPr>
        <p:txBody>
          <a:bodyPr wrap="none" rtlCol="0">
            <a:spAutoFit/>
          </a:bodyPr>
          <a:lstStyle/>
          <a:p>
            <a:r>
              <a:rPr lang="en-GB" sz="1400" dirty="0">
                <a:latin typeface="Nunito Sans Light" panose="00000400000000000000" pitchFamily="2" charset="0"/>
              </a:rPr>
              <a:t>Original image by: </a:t>
            </a:r>
            <a:r>
              <a:rPr lang="en-GB" sz="1400" dirty="0" err="1">
                <a:latin typeface="Nunito Sans Light" panose="00000400000000000000" pitchFamily="2" charset="0"/>
                <a:hlinkClick r:id="rId3"/>
              </a:rPr>
              <a:t>Cyndisitepu</a:t>
            </a:r>
            <a:endParaRPr lang="en-GB" sz="1400" dirty="0">
              <a:latin typeface="Nunito Sans Light" panose="00000400000000000000" pitchFamily="2" charset="0"/>
            </a:endParaRPr>
          </a:p>
        </p:txBody>
      </p:sp>
      <p:sp>
        <p:nvSpPr>
          <p:cNvPr id="4" name="TextBox 3"/>
          <p:cNvSpPr txBox="1"/>
          <p:nvPr/>
        </p:nvSpPr>
        <p:spPr>
          <a:xfrm>
            <a:off x="1079500" y="1968500"/>
            <a:ext cx="184731" cy="369332"/>
          </a:xfrm>
          <a:prstGeom prst="rect">
            <a:avLst/>
          </a:prstGeom>
          <a:noFill/>
        </p:spPr>
        <p:txBody>
          <a:bodyPr wrap="none" rtlCol="0">
            <a:spAutoFit/>
          </a:bodyPr>
          <a:lstStyle/>
          <a:p>
            <a:endParaRPr lang="en-GB" dirty="0"/>
          </a:p>
        </p:txBody>
      </p:sp>
      <p:sp>
        <p:nvSpPr>
          <p:cNvPr id="5" name="TextBox 4"/>
          <p:cNvSpPr txBox="1"/>
          <p:nvPr/>
        </p:nvSpPr>
        <p:spPr>
          <a:xfrm>
            <a:off x="1171865" y="1968500"/>
            <a:ext cx="5228935" cy="954107"/>
          </a:xfrm>
          <a:prstGeom prst="rect">
            <a:avLst/>
          </a:prstGeom>
          <a:noFill/>
        </p:spPr>
        <p:txBody>
          <a:bodyPr wrap="square" rtlCol="0">
            <a:spAutoFit/>
          </a:bodyPr>
          <a:lstStyle/>
          <a:p>
            <a:r>
              <a:rPr lang="en-GB" sz="2800" dirty="0"/>
              <a:t>Most trees are cut down for their timber.</a:t>
            </a:r>
          </a:p>
        </p:txBody>
      </p:sp>
      <p:pic>
        <p:nvPicPr>
          <p:cNvPr id="9218" name="Picture 2" descr="https://upload.wikimedia.org/wikipedia/commons/thumb/7/75/The_cut_trees.jpg/1920px-The_cut_tree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89328" y="2445553"/>
            <a:ext cx="9027490" cy="41705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498831">
            <a:off x="1179723" y="3182728"/>
            <a:ext cx="5724644" cy="2215991"/>
          </a:xfrm>
          <a:prstGeom prst="rect">
            <a:avLst/>
          </a:prstGeom>
          <a:noFill/>
          <a:ln w="76200">
            <a:solidFill>
              <a:schemeClr val="accent3"/>
            </a:solidFill>
          </a:ln>
        </p:spPr>
        <p:txBody>
          <a:bodyPr wrap="none" rtlCol="0">
            <a:spAutoFit/>
          </a:bodyPr>
          <a:lstStyle/>
          <a:p>
            <a:r>
              <a:rPr lang="en-GB" sz="13800" dirty="0">
                <a:solidFill>
                  <a:schemeClr val="accent3"/>
                </a:solidFill>
                <a:latin typeface="+mj-lt"/>
              </a:rPr>
              <a:t>FALSE</a:t>
            </a:r>
          </a:p>
        </p:txBody>
      </p:sp>
    </p:spTree>
    <p:extLst>
      <p:ext uri="{BB962C8B-B14F-4D97-AF65-F5344CB8AC3E}">
        <p14:creationId xmlns:p14="http://schemas.microsoft.com/office/powerpoint/2010/main" val="13240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theme/theme1.xml><?xml version="1.0" encoding="utf-8"?>
<a:theme xmlns:a="http://schemas.openxmlformats.org/drawingml/2006/main" name="Office Theme">
  <a:themeElements>
    <a:clrScheme name="Scouting 2018">
      <a:dk1>
        <a:sysClr val="windowText" lastClr="000000"/>
      </a:dk1>
      <a:lt1>
        <a:sysClr val="window" lastClr="FFFFFF"/>
      </a:lt1>
      <a:dk2>
        <a:srgbClr val="7414DC"/>
      </a:dk2>
      <a:lt2>
        <a:srgbClr val="E7E6E6"/>
      </a:lt2>
      <a:accent1>
        <a:srgbClr val="7414DC"/>
      </a:accent1>
      <a:accent2>
        <a:srgbClr val="00A794"/>
      </a:accent2>
      <a:accent3>
        <a:srgbClr val="E22E12"/>
      </a:accent3>
      <a:accent4>
        <a:srgbClr val="23A950"/>
      </a:accent4>
      <a:accent5>
        <a:srgbClr val="006EE0"/>
      </a:accent5>
      <a:accent6>
        <a:srgbClr val="E1B4E5"/>
      </a:accent6>
      <a:hlink>
        <a:srgbClr val="003A82"/>
      </a:hlink>
      <a:folHlink>
        <a:srgbClr val="FFE627"/>
      </a:folHlink>
    </a:clrScheme>
    <a:fontScheme name="Scouts 2018">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couting 2018">
    <a:dk1>
      <a:sysClr val="windowText" lastClr="000000"/>
    </a:dk1>
    <a:lt1>
      <a:sysClr val="window" lastClr="FFFFFF"/>
    </a:lt1>
    <a:dk2>
      <a:srgbClr val="7414DC"/>
    </a:dk2>
    <a:lt2>
      <a:srgbClr val="E7E6E6"/>
    </a:lt2>
    <a:accent1>
      <a:srgbClr val="7414DC"/>
    </a:accent1>
    <a:accent2>
      <a:srgbClr val="00A794"/>
    </a:accent2>
    <a:accent3>
      <a:srgbClr val="E22E12"/>
    </a:accent3>
    <a:accent4>
      <a:srgbClr val="23A950"/>
    </a:accent4>
    <a:accent5>
      <a:srgbClr val="006EE0"/>
    </a:accent5>
    <a:accent6>
      <a:srgbClr val="E1B4E5"/>
    </a:accent6>
    <a:hlink>
      <a:srgbClr val="003A82"/>
    </a:hlink>
    <a:folHlink>
      <a:srgbClr val="FFE627"/>
    </a:folHlink>
  </a:clrScheme>
</a:themeOverride>
</file>

<file path=docProps/app.xml><?xml version="1.0" encoding="utf-8"?>
<Properties xmlns="http://schemas.openxmlformats.org/officeDocument/2006/extended-properties" xmlns:vt="http://schemas.openxmlformats.org/officeDocument/2006/docPropsVTypes">
  <Template/>
  <TotalTime>1430</TotalTime>
  <Words>1734</Words>
  <Application>Microsoft Office PowerPoint</Application>
  <PresentationFormat>Widescreen</PresentationFormat>
  <Paragraphs>156</Paragraphs>
  <Slides>16</Slides>
  <Notes>16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Courier New</vt:lpstr>
      <vt:lpstr>Nunito Sans</vt:lpstr>
      <vt:lpstr>Nunito Sans ExtraBold</vt:lpstr>
      <vt:lpstr>Nunito Sans Light</vt:lpstr>
      <vt:lpstr>Nunito Sans SemiBold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Cheesewright</dc:creator>
  <cp:lastModifiedBy>Julian Greer</cp:lastModifiedBy>
  <cp:revision>27</cp:revision>
  <dcterms:created xsi:type="dcterms:W3CDTF">2020-11-17T20:03:54Z</dcterms:created>
  <dcterms:modified xsi:type="dcterms:W3CDTF">2021-01-06T11:11:23Z</dcterms:modified>
</cp:coreProperties>
</file>