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213C3-548F-418B-84A9-DF1C2FB8FB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15BDCD-BA85-4AF4-AF64-FB878D5835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784F97-9E8D-4FD2-871C-15AFE6B0A22C}"/>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5" name="Footer Placeholder 4">
            <a:extLst>
              <a:ext uri="{FF2B5EF4-FFF2-40B4-BE49-F238E27FC236}">
                <a16:creationId xmlns:a16="http://schemas.microsoft.com/office/drawing/2014/main" id="{DD8AE0F5-4591-4893-A6EB-F141BD2F45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7C8A38-8570-4F87-99C3-B678E20C89FC}"/>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381123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408D-8DFB-46C3-8B0E-5148C7C937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97F177-EA2F-4040-B4D5-CA4EAFD28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EFAE67-FC96-467D-91DD-F5FDC24914B5}"/>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5" name="Footer Placeholder 4">
            <a:extLst>
              <a:ext uri="{FF2B5EF4-FFF2-40B4-BE49-F238E27FC236}">
                <a16:creationId xmlns:a16="http://schemas.microsoft.com/office/drawing/2014/main" id="{E82A581A-2AE9-49B1-BDA3-CFDEB49BB0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0E0ABF-4BF3-4226-905F-53B22D4E40F7}"/>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2904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DD3A1B-613D-41F0-B005-5119131D3E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839E6E-3104-4F20-94ED-1D22EC7F24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C9C4BB-AFC6-407C-AFD3-8F2C9EED7134}"/>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5" name="Footer Placeholder 4">
            <a:extLst>
              <a:ext uri="{FF2B5EF4-FFF2-40B4-BE49-F238E27FC236}">
                <a16:creationId xmlns:a16="http://schemas.microsoft.com/office/drawing/2014/main" id="{CCEBBD9F-32D3-4C0D-A134-7418A1C437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2F10F1-000D-4644-87D0-34BB07F0A75A}"/>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413108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760A-84E9-489E-AAD0-B6B805DC6D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F9FD7C-7D41-4B61-BC95-014B864726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54CE6B-C444-4FAE-991A-645A265E7DE0}"/>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5" name="Footer Placeholder 4">
            <a:extLst>
              <a:ext uri="{FF2B5EF4-FFF2-40B4-BE49-F238E27FC236}">
                <a16:creationId xmlns:a16="http://schemas.microsoft.com/office/drawing/2014/main" id="{24221F57-DA2A-4F6D-B694-7CEC7198DD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C47EB-C999-4684-92E3-45D96A7E4D63}"/>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24531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4F07F-9EBA-4B83-8840-40F66FC55B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07850E-D3B7-4178-B99B-13E1AA51F3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85F038-E7D7-43E7-9B9F-CCD3DD6E9F52}"/>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5" name="Footer Placeholder 4">
            <a:extLst>
              <a:ext uri="{FF2B5EF4-FFF2-40B4-BE49-F238E27FC236}">
                <a16:creationId xmlns:a16="http://schemas.microsoft.com/office/drawing/2014/main" id="{6F64AC3B-0DD9-4C5E-903E-13535507C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2A9CD0-515F-48B8-983B-CB18D97C106B}"/>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44780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AA53-84D2-49F0-BF3C-AD7A9EE11B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0C2C0F-266B-4F7A-AE98-2704B55590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AE7FF3-FF99-4254-92E5-E561D47A20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4970BC9-AF3B-4950-9DED-27D121D81FF7}"/>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6" name="Footer Placeholder 5">
            <a:extLst>
              <a:ext uri="{FF2B5EF4-FFF2-40B4-BE49-F238E27FC236}">
                <a16:creationId xmlns:a16="http://schemas.microsoft.com/office/drawing/2014/main" id="{241F2E2B-5E09-46AC-A485-E195FC0983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4D50E0-55B2-438A-B1D7-CDDCC694DE6E}"/>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411831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7015-2D66-4BE7-A227-76AF8D2E5A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7F7DC9-A0C5-4F0B-BB8F-FF9FCC457D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6DCDD9-DF7A-4036-8570-8C687508B6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83A5A6-B95D-4961-8D9C-7DEBFC3296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FAF5C9-450C-4984-BB46-4CA798FF62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0031ED-C1FD-4595-8A63-6803A8B48B7C}"/>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8" name="Footer Placeholder 7">
            <a:extLst>
              <a:ext uri="{FF2B5EF4-FFF2-40B4-BE49-F238E27FC236}">
                <a16:creationId xmlns:a16="http://schemas.microsoft.com/office/drawing/2014/main" id="{8AB60524-4185-423D-BC61-437871D4E1E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049580-0C22-4920-8EA8-69918771F6B1}"/>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284662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46E0-9C64-4328-A7A4-694E6E5228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2A1AE4-2078-4725-BF6A-D136874319DE}"/>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4" name="Footer Placeholder 3">
            <a:extLst>
              <a:ext uri="{FF2B5EF4-FFF2-40B4-BE49-F238E27FC236}">
                <a16:creationId xmlns:a16="http://schemas.microsoft.com/office/drawing/2014/main" id="{502A3252-4AEA-4EC1-AFCC-9C702DC5B8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30EFAA-E16B-4003-9AE9-40FC7B5013C0}"/>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23969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E33041-D515-4DDA-A30A-E3C7AEAD6B8C}"/>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3" name="Footer Placeholder 2">
            <a:extLst>
              <a:ext uri="{FF2B5EF4-FFF2-40B4-BE49-F238E27FC236}">
                <a16:creationId xmlns:a16="http://schemas.microsoft.com/office/drawing/2014/main" id="{8766F5D3-367F-4EFD-98D5-2FF37511E8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AD15FF-0B33-4F4E-BCCD-B428ADB1139A}"/>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93761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24E5-5928-4D2F-A1ED-02B2BA0325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E0869C-C156-47FD-B729-27954DE6B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D8EA35-19AD-4AC9-8079-8427F9A7A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5F657E-27AD-4E5E-BC7F-29E62F7DC8F2}"/>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6" name="Footer Placeholder 5">
            <a:extLst>
              <a:ext uri="{FF2B5EF4-FFF2-40B4-BE49-F238E27FC236}">
                <a16:creationId xmlns:a16="http://schemas.microsoft.com/office/drawing/2014/main" id="{B8C7C77A-D03C-44CD-97E8-489956E269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D841E-062E-439E-886B-B0403CFEE328}"/>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316211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8744-F18F-4386-8417-637DA43A2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98565B-ECD5-4390-B45C-DA1E0EB0AE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B1BDF9-1FA6-4E3C-9BFF-6C7140769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6819ED-0A46-4A05-9049-AE4390D47632}"/>
              </a:ext>
            </a:extLst>
          </p:cNvPr>
          <p:cNvSpPr>
            <a:spLocks noGrp="1"/>
          </p:cNvSpPr>
          <p:nvPr>
            <p:ph type="dt" sz="half" idx="10"/>
          </p:nvPr>
        </p:nvSpPr>
        <p:spPr/>
        <p:txBody>
          <a:bodyPr/>
          <a:lstStyle/>
          <a:p>
            <a:fld id="{223E18C9-FCB2-4DAE-9C93-E838C500BC45}" type="datetimeFigureOut">
              <a:rPr lang="en-GB" smtClean="0"/>
              <a:t>15/02/2021</a:t>
            </a:fld>
            <a:endParaRPr lang="en-GB"/>
          </a:p>
        </p:txBody>
      </p:sp>
      <p:sp>
        <p:nvSpPr>
          <p:cNvPr id="6" name="Footer Placeholder 5">
            <a:extLst>
              <a:ext uri="{FF2B5EF4-FFF2-40B4-BE49-F238E27FC236}">
                <a16:creationId xmlns:a16="http://schemas.microsoft.com/office/drawing/2014/main" id="{B435F4D2-1D77-4AD2-9B94-15447734D2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DEDCA4-7DE7-4834-B7C6-53F62D3F4117}"/>
              </a:ext>
            </a:extLst>
          </p:cNvPr>
          <p:cNvSpPr>
            <a:spLocks noGrp="1"/>
          </p:cNvSpPr>
          <p:nvPr>
            <p:ph type="sldNum" sz="quarter" idx="12"/>
          </p:nvPr>
        </p:nvSpPr>
        <p:spPr/>
        <p:txBody>
          <a:bodyPr/>
          <a:lstStyle/>
          <a:p>
            <a:fld id="{3D0957E0-3E67-447C-AF41-7750F072A6EE}" type="slidenum">
              <a:rPr lang="en-GB" smtClean="0"/>
              <a:t>‹#›</a:t>
            </a:fld>
            <a:endParaRPr lang="en-GB"/>
          </a:p>
        </p:txBody>
      </p:sp>
    </p:spTree>
    <p:extLst>
      <p:ext uri="{BB962C8B-B14F-4D97-AF65-F5344CB8AC3E}">
        <p14:creationId xmlns:p14="http://schemas.microsoft.com/office/powerpoint/2010/main" val="296972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51D85-D63E-4E87-8A67-97DF477A9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3287EE-0A15-40DA-A868-3A9E49AA9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E07D96-A462-49F4-8F9C-D4A46FDEDA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E18C9-FCB2-4DAE-9C93-E838C500BC45}" type="datetimeFigureOut">
              <a:rPr lang="en-GB" smtClean="0"/>
              <a:t>15/02/2021</a:t>
            </a:fld>
            <a:endParaRPr lang="en-GB"/>
          </a:p>
        </p:txBody>
      </p:sp>
      <p:sp>
        <p:nvSpPr>
          <p:cNvPr id="5" name="Footer Placeholder 4">
            <a:extLst>
              <a:ext uri="{FF2B5EF4-FFF2-40B4-BE49-F238E27FC236}">
                <a16:creationId xmlns:a16="http://schemas.microsoft.com/office/drawing/2014/main" id="{DE259ACF-13C3-4D8C-AD19-D5333BB78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F1269B-FE6E-411B-8F84-B79F26199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957E0-3E67-447C-AF41-7750F072A6EE}" type="slidenum">
              <a:rPr lang="en-GB" smtClean="0"/>
              <a:t>‹#›</a:t>
            </a:fld>
            <a:endParaRPr lang="en-GB"/>
          </a:p>
        </p:txBody>
      </p:sp>
    </p:spTree>
    <p:extLst>
      <p:ext uri="{BB962C8B-B14F-4D97-AF65-F5344CB8AC3E}">
        <p14:creationId xmlns:p14="http://schemas.microsoft.com/office/powerpoint/2010/main" val="3115442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mmons.wikimedia.org/wiki/File:India_in_the_world_(undisputed)_(W3).sv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projectbritain.com/britain/britain.htm"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bc.co.uk/religion/religions/hinduism/deities/vishnu.s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flickr.com/photos/nisargphotography/6962166759/" TargetMode="External"/><Relationship Id="rId7" Type="http://schemas.openxmlformats.org/officeDocument/2006/relationships/hyperlink" Target="https://creativecommons.org/licenses/by-nc-sa/3.0/" TargetMode="External"/><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hyperlink" Target="http://arjunpuriinqatar.blogspot.com/2017/03/reading-caste-in-holi-burning-of-holika.html" TargetMode="External"/><Relationship Id="rId5" Type="http://schemas.openxmlformats.org/officeDocument/2006/relationships/image" Target="../media/image10.jpg"/><Relationship Id="rId4" Type="http://schemas.openxmlformats.org/officeDocument/2006/relationships/hyperlink" Target="https://creativecommons.org/licenses/by-nc/3.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52F886-BEBC-482E-BB93-39F56B71E649}"/>
              </a:ext>
            </a:extLst>
          </p:cNvPr>
          <p:cNvSpPr>
            <a:spLocks noGrp="1"/>
          </p:cNvSpPr>
          <p:nvPr>
            <p:ph type="title"/>
          </p:nvPr>
        </p:nvSpPr>
        <p:spPr/>
        <p:txBody>
          <a:bodyPr/>
          <a:lstStyle/>
          <a:p>
            <a:pPr algn="ctr"/>
            <a:r>
              <a:rPr lang="en-US" b="1" dirty="0">
                <a:latin typeface="+mn-lt"/>
              </a:rPr>
              <a:t>India</a:t>
            </a:r>
            <a:endParaRPr lang="en-GB" b="1" dirty="0">
              <a:latin typeface="+mn-lt"/>
            </a:endParaRPr>
          </a:p>
        </p:txBody>
      </p:sp>
      <p:sp>
        <p:nvSpPr>
          <p:cNvPr id="5" name="Content Placeholder 4">
            <a:extLst>
              <a:ext uri="{FF2B5EF4-FFF2-40B4-BE49-F238E27FC236}">
                <a16:creationId xmlns:a16="http://schemas.microsoft.com/office/drawing/2014/main" id="{82763315-A422-4F15-842D-19F06FF517F0}"/>
              </a:ext>
            </a:extLst>
          </p:cNvPr>
          <p:cNvSpPr>
            <a:spLocks noGrp="1"/>
          </p:cNvSpPr>
          <p:nvPr>
            <p:ph idx="1"/>
          </p:nvPr>
        </p:nvSpPr>
        <p:spPr/>
        <p:txBody>
          <a:bodyPr/>
          <a:lstStyle/>
          <a:p>
            <a:pPr marL="0" indent="0">
              <a:buNone/>
            </a:pPr>
            <a:r>
              <a:rPr lang="en-US" dirty="0"/>
              <a:t>Today we are going to be looking at and learning about India, as part of our World Challenge Award.</a:t>
            </a:r>
          </a:p>
          <a:p>
            <a:pPr marL="0" indent="0">
              <a:buNone/>
            </a:pPr>
            <a:endParaRPr lang="en-US" dirty="0"/>
          </a:p>
          <a:p>
            <a:pPr marL="0" indent="0">
              <a:buNone/>
            </a:pPr>
            <a:r>
              <a:rPr lang="en-US" dirty="0"/>
              <a:t>We will be learning about some traditions and festivals of the country and making a greetings card to celebrate one of them.</a:t>
            </a:r>
          </a:p>
          <a:p>
            <a:pPr marL="0" indent="0">
              <a:buNone/>
            </a:pPr>
            <a:endParaRPr lang="en-US" dirty="0"/>
          </a:p>
          <a:p>
            <a:pPr marL="0" indent="0">
              <a:buNone/>
            </a:pPr>
            <a:r>
              <a:rPr lang="en-US" dirty="0"/>
              <a:t>We will also be learning about Scouting in India, looking at their Cub Promise and playing a game that Cubs enjoy there.</a:t>
            </a:r>
            <a:endParaRPr lang="en-GB" dirty="0"/>
          </a:p>
        </p:txBody>
      </p:sp>
    </p:spTree>
    <p:extLst>
      <p:ext uri="{BB962C8B-B14F-4D97-AF65-F5344CB8AC3E}">
        <p14:creationId xmlns:p14="http://schemas.microsoft.com/office/powerpoint/2010/main" val="3878086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6DD22-368C-4739-B71B-0B47D23742CB}"/>
              </a:ext>
            </a:extLst>
          </p:cNvPr>
          <p:cNvSpPr>
            <a:spLocks noGrp="1"/>
          </p:cNvSpPr>
          <p:nvPr>
            <p:ph type="title"/>
          </p:nvPr>
        </p:nvSpPr>
        <p:spPr>
          <a:xfrm>
            <a:off x="838200" y="365125"/>
            <a:ext cx="10515600" cy="614589"/>
          </a:xfrm>
        </p:spPr>
        <p:txBody>
          <a:bodyPr>
            <a:normAutofit fontScale="90000"/>
          </a:bodyPr>
          <a:lstStyle/>
          <a:p>
            <a:pPr algn="ctr"/>
            <a:r>
              <a:rPr lang="en-GB" dirty="0" err="1">
                <a:solidFill>
                  <a:srgbClr val="111111"/>
                </a:solidFill>
                <a:effectLst/>
                <a:latin typeface="+mn-lt"/>
                <a:ea typeface="Times New Roman" panose="02020603050405020304" pitchFamily="18" charset="0"/>
                <a:cs typeface="Times New Roman" panose="02020603050405020304" pitchFamily="18" charset="0"/>
              </a:rPr>
              <a:t>Antakshari</a:t>
            </a:r>
            <a:r>
              <a:rPr lang="en-GB" dirty="0">
                <a:solidFill>
                  <a:srgbClr val="111111"/>
                </a:solidFill>
                <a:effectLst/>
                <a:latin typeface="+mn-lt"/>
                <a:ea typeface="Times New Roman" panose="02020603050405020304" pitchFamily="18" charset="0"/>
                <a:cs typeface="Times New Roman" panose="02020603050405020304" pitchFamily="18" charset="0"/>
              </a:rPr>
              <a:t> – A Cub Scout game from India</a:t>
            </a:r>
            <a:endParaRPr lang="en-GB" dirty="0">
              <a:latin typeface="+mn-lt"/>
            </a:endParaRPr>
          </a:p>
        </p:txBody>
      </p:sp>
      <p:sp>
        <p:nvSpPr>
          <p:cNvPr id="3" name="Content Placeholder 2">
            <a:extLst>
              <a:ext uri="{FF2B5EF4-FFF2-40B4-BE49-F238E27FC236}">
                <a16:creationId xmlns:a16="http://schemas.microsoft.com/office/drawing/2014/main" id="{4197F8A1-6D42-46C1-BAE6-3AAB9B15E2C6}"/>
              </a:ext>
            </a:extLst>
          </p:cNvPr>
          <p:cNvSpPr>
            <a:spLocks noGrp="1"/>
          </p:cNvSpPr>
          <p:nvPr>
            <p:ph idx="1"/>
          </p:nvPr>
        </p:nvSpPr>
        <p:spPr>
          <a:xfrm>
            <a:off x="912845" y="1253331"/>
            <a:ext cx="10515600" cy="4351338"/>
          </a:xfrm>
        </p:spPr>
        <p:txBody>
          <a:bodyPr>
            <a:normAutofit/>
          </a:bodyPr>
          <a:lstStyle/>
          <a:p>
            <a:pPr marL="0" indent="0">
              <a:buNone/>
            </a:pPr>
            <a:r>
              <a:rPr lang="en-GB" sz="1800" i="1" dirty="0" err="1">
                <a:solidFill>
                  <a:srgbClr val="222222"/>
                </a:solidFill>
                <a:effectLst/>
                <a:ea typeface="Times New Roman" panose="02020603050405020304" pitchFamily="18" charset="0"/>
                <a:cs typeface="Times New Roman" panose="02020603050405020304" pitchFamily="18" charset="0"/>
              </a:rPr>
              <a:t>Antakshari</a:t>
            </a:r>
            <a:r>
              <a:rPr lang="en-GB" sz="1800" dirty="0">
                <a:solidFill>
                  <a:srgbClr val="222222"/>
                </a:solidFill>
                <a:effectLst/>
                <a:ea typeface="Times New Roman" panose="02020603050405020304" pitchFamily="18" charset="0"/>
                <a:cs typeface="Times New Roman" panose="02020603050405020304" pitchFamily="18" charset="0"/>
              </a:rPr>
              <a:t> is an entertaining Indian </a:t>
            </a:r>
            <a:r>
              <a:rPr lang="en-GB" sz="1800" i="1" dirty="0">
                <a:solidFill>
                  <a:srgbClr val="222222"/>
                </a:solidFill>
                <a:effectLst/>
                <a:ea typeface="Times New Roman" panose="02020603050405020304" pitchFamily="18" charset="0"/>
                <a:cs typeface="Times New Roman" panose="02020603050405020304" pitchFamily="18" charset="0"/>
              </a:rPr>
              <a:t>desi</a:t>
            </a:r>
            <a:r>
              <a:rPr lang="en-GB" sz="1800" dirty="0">
                <a:solidFill>
                  <a:srgbClr val="222222"/>
                </a:solidFill>
                <a:effectLst/>
                <a:ea typeface="Times New Roman" panose="02020603050405020304" pitchFamily="18" charset="0"/>
                <a:cs typeface="Times New Roman" panose="02020603050405020304" pitchFamily="18" charset="0"/>
              </a:rPr>
              <a:t> game is often played by grown-ups and children alike. It originated in Indian and is now played worldwide with alterations. Variations can be made to the original idea to suit the occasion such as family gathering, weddings, parties, etc. To play this game, two teams are made. One team sings a song, typically a Bollywood song. The other team has to sing a song beginning with the last consonant of the song sung by the first team. Both the teams keep taking turns until one can’t think of a song and thus loses.</a:t>
            </a:r>
            <a:endParaRPr lang="en-GB" sz="18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We are going to do this with animal names, countries etc in breakout rooms where the teams can be split into 2 easily.  </a:t>
            </a:r>
          </a:p>
          <a:p>
            <a:pPr>
              <a:lnSpc>
                <a:spcPct val="107000"/>
              </a:lnSpc>
              <a:spcAft>
                <a:spcPts val="800"/>
              </a:spcAft>
            </a:pPr>
            <a:r>
              <a:rPr lang="en-GB" sz="18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The first team is given the name of an animal, country, and then has to come up with another one beginning with the last letter of the one given, after which play passes to the second team and so 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e.g.  goat – tiger – rhinoceros – squirrel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11296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7949-3DF0-4EA3-BD0B-ED1521D34C2B}"/>
              </a:ext>
            </a:extLst>
          </p:cNvPr>
          <p:cNvSpPr>
            <a:spLocks noGrp="1"/>
          </p:cNvSpPr>
          <p:nvPr>
            <p:ph type="title"/>
          </p:nvPr>
        </p:nvSpPr>
        <p:spPr/>
        <p:txBody>
          <a:bodyPr/>
          <a:lstStyle/>
          <a:p>
            <a:pPr algn="ctr"/>
            <a:r>
              <a:rPr lang="en-US" b="1" dirty="0"/>
              <a:t>So where is India?</a:t>
            </a:r>
            <a:endParaRPr lang="en-GB" b="1" dirty="0"/>
          </a:p>
        </p:txBody>
      </p:sp>
      <p:pic>
        <p:nvPicPr>
          <p:cNvPr id="5" name="Content Placeholder 4">
            <a:extLst>
              <a:ext uri="{FF2B5EF4-FFF2-40B4-BE49-F238E27FC236}">
                <a16:creationId xmlns:a16="http://schemas.microsoft.com/office/drawing/2014/main" id="{189185E5-1A1B-43BB-9F3C-7E584EE78958}"/>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34803" y="1825625"/>
            <a:ext cx="7122394" cy="3691810"/>
          </a:xfrm>
        </p:spPr>
      </p:pic>
      <p:sp>
        <p:nvSpPr>
          <p:cNvPr id="6" name="TextBox 5">
            <a:extLst>
              <a:ext uri="{FF2B5EF4-FFF2-40B4-BE49-F238E27FC236}">
                <a16:creationId xmlns:a16="http://schemas.microsoft.com/office/drawing/2014/main" id="{488AA182-4688-4A47-A6E4-D52C4FD0CA25}"/>
              </a:ext>
            </a:extLst>
          </p:cNvPr>
          <p:cNvSpPr txBox="1"/>
          <p:nvPr/>
        </p:nvSpPr>
        <p:spPr>
          <a:xfrm>
            <a:off x="2534803" y="6176963"/>
            <a:ext cx="7122394" cy="230832"/>
          </a:xfrm>
          <a:prstGeom prst="rect">
            <a:avLst/>
          </a:prstGeom>
          <a:noFill/>
        </p:spPr>
        <p:txBody>
          <a:bodyPr wrap="square" rtlCol="0">
            <a:spAutoFit/>
          </a:bodyPr>
          <a:lstStyle/>
          <a:p>
            <a:r>
              <a:rPr lang="en-GB" sz="900">
                <a:hlinkClick r:id="rId3" tooltip="https://commons.wikimedia.org/wiki/File:India_in_the_world_(undisputed)_(W3).svg"/>
              </a:rPr>
              <a:t>This Photo</a:t>
            </a:r>
            <a:r>
              <a:rPr lang="en-GB" sz="900"/>
              <a:t> by Unknown Author is licensed under </a:t>
            </a:r>
            <a:r>
              <a:rPr lang="en-GB" sz="900">
                <a:hlinkClick r:id="rId4" tooltip="https://creativecommons.org/licenses/by-sa/3.0/"/>
              </a:rPr>
              <a:t>CC BY-SA</a:t>
            </a:r>
            <a:endParaRPr lang="en-GB" sz="900"/>
          </a:p>
        </p:txBody>
      </p:sp>
    </p:spTree>
    <p:extLst>
      <p:ext uri="{BB962C8B-B14F-4D97-AF65-F5344CB8AC3E}">
        <p14:creationId xmlns:p14="http://schemas.microsoft.com/office/powerpoint/2010/main" val="293182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F1FF-A0DA-47CB-B4FE-B3CEFD414A0B}"/>
              </a:ext>
            </a:extLst>
          </p:cNvPr>
          <p:cNvSpPr>
            <a:spLocks noGrp="1"/>
          </p:cNvSpPr>
          <p:nvPr>
            <p:ph type="title"/>
          </p:nvPr>
        </p:nvSpPr>
        <p:spPr/>
        <p:txBody>
          <a:bodyPr/>
          <a:lstStyle/>
          <a:p>
            <a:pPr algn="ctr"/>
            <a:r>
              <a:rPr lang="en-US" dirty="0"/>
              <a:t>The Flag of India</a:t>
            </a:r>
            <a:endParaRPr lang="en-GB" dirty="0"/>
          </a:p>
        </p:txBody>
      </p:sp>
      <p:pic>
        <p:nvPicPr>
          <p:cNvPr id="1026" name="Picture 2" descr="Flag of India">
            <a:extLst>
              <a:ext uri="{FF2B5EF4-FFF2-40B4-BE49-F238E27FC236}">
                <a16:creationId xmlns:a16="http://schemas.microsoft.com/office/drawing/2014/main" id="{0F651C75-9DB0-45ED-B7C6-28B27607AC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69256" y="1675107"/>
            <a:ext cx="2005985" cy="134114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90319061-2C5D-4FFF-B945-AD01FDF15EEB}"/>
              </a:ext>
            </a:extLst>
          </p:cNvPr>
          <p:cNvSpPr txBox="1"/>
          <p:nvPr/>
        </p:nvSpPr>
        <p:spPr>
          <a:xfrm>
            <a:off x="513183" y="3105835"/>
            <a:ext cx="11178073" cy="3970318"/>
          </a:xfrm>
          <a:prstGeom prst="rect">
            <a:avLst/>
          </a:prstGeom>
          <a:noFill/>
        </p:spPr>
        <p:txBody>
          <a:bodyPr wrap="square">
            <a:spAutoFit/>
          </a:bodyPr>
          <a:lstStyle/>
          <a:p>
            <a:r>
              <a:rPr lang="en-US" b="0" i="0" dirty="0">
                <a:solidFill>
                  <a:srgbClr val="003366"/>
                </a:solidFill>
                <a:effectLst/>
                <a:latin typeface="Calibri" panose="020F0502020204030204" pitchFamily="34" charset="0"/>
                <a:cs typeface="Calibri" panose="020F0502020204030204" pitchFamily="34" charset="0"/>
              </a:rPr>
              <a:t>India's flag was adopted on July 22, 1947, after India became independent from </a:t>
            </a:r>
            <a:r>
              <a:rPr lang="en-US" b="1" i="0" dirty="0">
                <a:solidFill>
                  <a:srgbClr val="FF6600"/>
                </a:solidFill>
                <a:effectLst/>
                <a:latin typeface="Calibri" panose="020F0502020204030204" pitchFamily="34" charset="0"/>
                <a:cs typeface="Calibri" panose="020F0502020204030204" pitchFamily="34" charset="0"/>
                <a:hlinkClick r:id="rId3"/>
              </a:rPr>
              <a:t>Great Britain</a:t>
            </a:r>
            <a:r>
              <a:rPr lang="en-US" b="0" i="0" dirty="0">
                <a:solidFill>
                  <a:srgbClr val="003366"/>
                </a:solidFill>
                <a:effectLst/>
                <a:latin typeface="Calibri" panose="020F0502020204030204" pitchFamily="34" charset="0"/>
                <a:cs typeface="Calibri" panose="020F0502020204030204" pitchFamily="34" charset="0"/>
              </a:rPr>
              <a:t>.</a:t>
            </a:r>
          </a:p>
          <a:p>
            <a:endParaRPr lang="en-US" dirty="0">
              <a:solidFill>
                <a:srgbClr val="003366"/>
              </a:solidFill>
              <a:latin typeface="Calibri" panose="020F0502020204030204" pitchFamily="34" charset="0"/>
              <a:cs typeface="Calibri" panose="020F0502020204030204" pitchFamily="34" charset="0"/>
            </a:endParaRPr>
          </a:p>
          <a:p>
            <a:r>
              <a:rPr lang="en-US" b="0" i="0" dirty="0">
                <a:solidFill>
                  <a:srgbClr val="003366"/>
                </a:solidFill>
                <a:effectLst/>
                <a:latin typeface="Calibri" panose="020F0502020204030204" pitchFamily="34" charset="0"/>
                <a:cs typeface="Calibri" panose="020F0502020204030204" pitchFamily="34" charset="0"/>
              </a:rPr>
              <a:t>Each </a:t>
            </a:r>
            <a:r>
              <a:rPr lang="en-US" b="0" i="0" dirty="0" err="1">
                <a:solidFill>
                  <a:srgbClr val="003366"/>
                </a:solidFill>
                <a:effectLst/>
                <a:latin typeface="Calibri" panose="020F0502020204030204" pitchFamily="34" charset="0"/>
                <a:cs typeface="Calibri" panose="020F0502020204030204" pitchFamily="34" charset="0"/>
              </a:rPr>
              <a:t>colour</a:t>
            </a:r>
            <a:r>
              <a:rPr lang="en-US" b="0" i="0" dirty="0">
                <a:solidFill>
                  <a:srgbClr val="003366"/>
                </a:solidFill>
                <a:effectLst/>
                <a:latin typeface="Calibri" panose="020F0502020204030204" pitchFamily="34" charset="0"/>
                <a:cs typeface="Calibri" panose="020F0502020204030204" pitchFamily="34" charset="0"/>
              </a:rPr>
              <a:t> represents something different:</a:t>
            </a:r>
          </a:p>
          <a:p>
            <a:pPr marL="285750" indent="-285750">
              <a:buFont typeface="Arial" panose="020B0604020202020204" pitchFamily="34" charset="0"/>
              <a:buChar char="•"/>
            </a:pPr>
            <a:r>
              <a:rPr lang="en-US" dirty="0">
                <a:solidFill>
                  <a:srgbClr val="003366"/>
                </a:solidFill>
                <a:latin typeface="Calibri" panose="020F0502020204030204" pitchFamily="34" charset="0"/>
                <a:cs typeface="Calibri" panose="020F0502020204030204" pitchFamily="34" charset="0"/>
              </a:rPr>
              <a:t>Saffron represents courage and sacrifice</a:t>
            </a:r>
          </a:p>
          <a:p>
            <a:pPr marL="285750" indent="-285750">
              <a:buFont typeface="Arial" panose="020B0604020202020204" pitchFamily="34" charset="0"/>
              <a:buChar char="•"/>
            </a:pPr>
            <a:r>
              <a:rPr lang="en-US" b="0" i="0" dirty="0">
                <a:solidFill>
                  <a:srgbClr val="003366"/>
                </a:solidFill>
                <a:effectLst/>
                <a:latin typeface="Calibri" panose="020F0502020204030204" pitchFamily="34" charset="0"/>
                <a:cs typeface="Calibri" panose="020F0502020204030204" pitchFamily="34" charset="0"/>
              </a:rPr>
              <a:t>White represents peace, unity and truth</a:t>
            </a:r>
          </a:p>
          <a:p>
            <a:pPr marL="285750" indent="-285750">
              <a:buFont typeface="Arial" panose="020B0604020202020204" pitchFamily="34" charset="0"/>
              <a:buChar char="•"/>
            </a:pPr>
            <a:r>
              <a:rPr lang="en-US" dirty="0">
                <a:solidFill>
                  <a:srgbClr val="003366"/>
                </a:solidFill>
                <a:latin typeface="Calibri" panose="020F0502020204030204" pitchFamily="34" charset="0"/>
                <a:cs typeface="Calibri" panose="020F0502020204030204" pitchFamily="34" charset="0"/>
              </a:rPr>
              <a:t>Green represents faith and fertility</a:t>
            </a:r>
          </a:p>
          <a:p>
            <a:pPr marL="285750" indent="-285750">
              <a:buFont typeface="Arial" panose="020B0604020202020204" pitchFamily="34" charset="0"/>
              <a:buChar char="•"/>
            </a:pPr>
            <a:r>
              <a:rPr lang="en-US" dirty="0">
                <a:solidFill>
                  <a:srgbClr val="003366"/>
                </a:solidFill>
                <a:latin typeface="Calibri" panose="020F0502020204030204" pitchFamily="34" charset="0"/>
                <a:cs typeface="Calibri" panose="020F0502020204030204" pitchFamily="34" charset="0"/>
              </a:rPr>
              <a:t>Blue represents the sky and the ocean</a:t>
            </a:r>
          </a:p>
          <a:p>
            <a:endParaRPr lang="en-US" dirty="0">
              <a:solidFill>
                <a:srgbClr val="003366"/>
              </a:solidFill>
              <a:latin typeface="Calibri" panose="020F0502020204030204" pitchFamily="34" charset="0"/>
              <a:cs typeface="Calibri" panose="020F0502020204030204" pitchFamily="34" charset="0"/>
            </a:endParaRPr>
          </a:p>
          <a:p>
            <a:r>
              <a:rPr lang="en-US" b="0" i="0" dirty="0">
                <a:solidFill>
                  <a:srgbClr val="003366"/>
                </a:solidFill>
                <a:effectLst/>
              </a:rPr>
              <a:t>In the centre of the white band is a blue wheel with 24 spokes. This is the Dharma Chakra (or "Wheel of Law"). The Chakra represents the continuing progress of the nation and the importance of justice in life. </a:t>
            </a:r>
            <a:endParaRPr lang="en-US" dirty="0">
              <a:solidFill>
                <a:srgbClr val="003366"/>
              </a:solidFill>
              <a:cs typeface="Calibri" panose="020F0502020204030204" pitchFamily="34" charset="0"/>
            </a:endParaRPr>
          </a:p>
          <a:p>
            <a:endParaRPr lang="en-US" b="0" i="0" dirty="0">
              <a:solidFill>
                <a:srgbClr val="003366"/>
              </a:solidFill>
              <a:effectLst/>
              <a:latin typeface="Calibri" panose="020F0502020204030204" pitchFamily="34" charset="0"/>
              <a:cs typeface="Calibri" panose="020F0502020204030204" pitchFamily="34" charset="0"/>
            </a:endParaRPr>
          </a:p>
          <a:p>
            <a:endParaRPr lang="en-US" b="0" i="0" dirty="0">
              <a:solidFill>
                <a:srgbClr val="003366"/>
              </a:solidFill>
              <a:effectLst/>
              <a:latin typeface="Calibri" panose="020F0502020204030204" pitchFamily="34" charset="0"/>
              <a:cs typeface="Calibri" panose="020F0502020204030204" pitchFamily="34" charset="0"/>
            </a:endParaRPr>
          </a:p>
          <a:p>
            <a:endParaRPr lang="en-US" dirty="0">
              <a:solidFill>
                <a:srgbClr val="003366"/>
              </a:solidFill>
              <a:latin typeface="Verdana" panose="020B0604030504040204" pitchFamily="34" charset="0"/>
            </a:endParaRPr>
          </a:p>
          <a:p>
            <a:endParaRPr lang="en-GB" dirty="0"/>
          </a:p>
        </p:txBody>
      </p:sp>
    </p:spTree>
    <p:extLst>
      <p:ext uri="{BB962C8B-B14F-4D97-AF65-F5344CB8AC3E}">
        <p14:creationId xmlns:p14="http://schemas.microsoft.com/office/powerpoint/2010/main" val="3705533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BFE5-512E-42D1-BC10-7D08CB9F0914}"/>
              </a:ext>
            </a:extLst>
          </p:cNvPr>
          <p:cNvSpPr>
            <a:spLocks noGrp="1"/>
          </p:cNvSpPr>
          <p:nvPr>
            <p:ph type="title"/>
          </p:nvPr>
        </p:nvSpPr>
        <p:spPr/>
        <p:txBody>
          <a:bodyPr/>
          <a:lstStyle/>
          <a:p>
            <a:pPr algn="ctr"/>
            <a:r>
              <a:rPr lang="en-US" b="1" dirty="0"/>
              <a:t>Symbols of India</a:t>
            </a:r>
            <a:endParaRPr lang="en-GB" b="1" dirty="0"/>
          </a:p>
        </p:txBody>
      </p:sp>
      <p:pic>
        <p:nvPicPr>
          <p:cNvPr id="2058" name="Picture 10">
            <a:extLst>
              <a:ext uri="{FF2B5EF4-FFF2-40B4-BE49-F238E27FC236}">
                <a16:creationId xmlns:a16="http://schemas.microsoft.com/office/drawing/2014/main" id="{8DEAB9C1-FDC4-46DD-89BD-2452C6B5370A}"/>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360132" y="1184783"/>
            <a:ext cx="2164702" cy="246407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F955D8F0-9450-40F2-89A0-5743B38CFD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245429"/>
            <a:ext cx="2686634" cy="1791089"/>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a:extLst>
              <a:ext uri="{FF2B5EF4-FFF2-40B4-BE49-F238E27FC236}">
                <a16:creationId xmlns:a16="http://schemas.microsoft.com/office/drawing/2014/main" id="{C5C7BA27-1D37-418E-913B-B466E11553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8848" y="1607323"/>
            <a:ext cx="2739117" cy="2282597"/>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a:extLst>
              <a:ext uri="{FF2B5EF4-FFF2-40B4-BE49-F238E27FC236}">
                <a16:creationId xmlns:a16="http://schemas.microsoft.com/office/drawing/2014/main" id="{B7ECFC56-86AD-41BD-B25E-5ACC281DD1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3476" y="4239727"/>
            <a:ext cx="2664570" cy="1993493"/>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a:extLst>
              <a:ext uri="{FF2B5EF4-FFF2-40B4-BE49-F238E27FC236}">
                <a16:creationId xmlns:a16="http://schemas.microsoft.com/office/drawing/2014/main" id="{3D3F7DEA-8E83-4356-876F-A7A05AFC0D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7876" y="1621319"/>
            <a:ext cx="2102400" cy="1591005"/>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a:extLst>
              <a:ext uri="{FF2B5EF4-FFF2-40B4-BE49-F238E27FC236}">
                <a16:creationId xmlns:a16="http://schemas.microsoft.com/office/drawing/2014/main" id="{4F460D6B-8F76-42A3-AFC2-473F0D7B5A7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07876" y="3753921"/>
            <a:ext cx="2533683" cy="2282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A5A32-31F6-4ED2-8839-A76114D34E8B}"/>
              </a:ext>
            </a:extLst>
          </p:cNvPr>
          <p:cNvSpPr>
            <a:spLocks noGrp="1"/>
          </p:cNvSpPr>
          <p:nvPr>
            <p:ph type="title"/>
          </p:nvPr>
        </p:nvSpPr>
        <p:spPr>
          <a:xfrm>
            <a:off x="838200" y="365126"/>
            <a:ext cx="10515600" cy="773210"/>
          </a:xfrm>
        </p:spPr>
        <p:txBody>
          <a:bodyPr/>
          <a:lstStyle/>
          <a:p>
            <a:pPr algn="ctr"/>
            <a:r>
              <a:rPr lang="en-US" b="1" dirty="0"/>
              <a:t>Some quick facts about India</a:t>
            </a:r>
            <a:endParaRPr lang="en-GB" b="1" dirty="0"/>
          </a:p>
        </p:txBody>
      </p:sp>
      <p:sp>
        <p:nvSpPr>
          <p:cNvPr id="3" name="Content Placeholder 2">
            <a:extLst>
              <a:ext uri="{FF2B5EF4-FFF2-40B4-BE49-F238E27FC236}">
                <a16:creationId xmlns:a16="http://schemas.microsoft.com/office/drawing/2014/main" id="{CE3F6730-C033-4314-837C-5CE6BEFE37DA}"/>
              </a:ext>
            </a:extLst>
          </p:cNvPr>
          <p:cNvSpPr>
            <a:spLocks noGrp="1"/>
          </p:cNvSpPr>
          <p:nvPr>
            <p:ph idx="1"/>
          </p:nvPr>
        </p:nvSpPr>
        <p:spPr>
          <a:xfrm>
            <a:off x="838200" y="1349764"/>
            <a:ext cx="10515600" cy="4715134"/>
          </a:xfrm>
        </p:spPr>
        <p:txBody>
          <a:bodyPr>
            <a:normAutofit lnSpcReduction="10000"/>
          </a:bodyPr>
          <a:lstStyle/>
          <a:p>
            <a:pPr marL="0" indent="0">
              <a:buNone/>
            </a:pPr>
            <a:r>
              <a:rPr lang="en-US" sz="2400" dirty="0"/>
              <a:t>India has about 15 major languages but Hindi and English are the official languages of the country.</a:t>
            </a:r>
          </a:p>
          <a:p>
            <a:pPr marL="0" indent="0">
              <a:buNone/>
            </a:pPr>
            <a:r>
              <a:rPr lang="en-US" sz="2400" dirty="0"/>
              <a:t>India’s history goes back to 3200BC when Hinduism was first founded. There are many other religions in India nowadays, including Buddhism, Sikhism, Islam and Christianity.</a:t>
            </a:r>
          </a:p>
          <a:p>
            <a:pPr marL="0" indent="0">
              <a:buNone/>
            </a:pPr>
            <a:r>
              <a:rPr lang="en-US" sz="2400" dirty="0"/>
              <a:t>India is the 7</a:t>
            </a:r>
            <a:r>
              <a:rPr lang="en-US" sz="2400" baseline="30000" dirty="0"/>
              <a:t>th</a:t>
            </a:r>
            <a:r>
              <a:rPr lang="en-US" sz="2400" dirty="0"/>
              <a:t> largest country in the world.</a:t>
            </a:r>
          </a:p>
          <a:p>
            <a:pPr marL="0" indent="0">
              <a:buNone/>
            </a:pPr>
            <a:r>
              <a:rPr lang="en-US" sz="2400" dirty="0"/>
              <a:t>The currency of India is the Rupee.</a:t>
            </a:r>
          </a:p>
          <a:p>
            <a:pPr marL="0" indent="0">
              <a:buNone/>
            </a:pPr>
            <a:r>
              <a:rPr lang="en-US" sz="2400" dirty="0"/>
              <a:t>The capital is New Delhi.</a:t>
            </a:r>
          </a:p>
          <a:p>
            <a:pPr marL="0" indent="0">
              <a:buNone/>
            </a:pPr>
            <a:r>
              <a:rPr lang="en-US" sz="2400" dirty="0"/>
              <a:t>The population of India is </a:t>
            </a:r>
            <a:r>
              <a:rPr lang="en-GB" sz="2400" b="0" i="0" dirty="0">
                <a:solidFill>
                  <a:srgbClr val="444444"/>
                </a:solidFill>
                <a:effectLst/>
              </a:rPr>
              <a:t>1,384,660,352 (</a:t>
            </a:r>
            <a:r>
              <a:rPr lang="en-GB" sz="2400" dirty="0">
                <a:solidFill>
                  <a:srgbClr val="444444"/>
                </a:solidFill>
              </a:rPr>
              <a:t>N</a:t>
            </a:r>
            <a:r>
              <a:rPr lang="en-GB" sz="2400" b="0" i="0" dirty="0">
                <a:solidFill>
                  <a:srgbClr val="444444"/>
                </a:solidFill>
                <a:effectLst/>
              </a:rPr>
              <a:t>ov. 2020), making it the second most populated country after China.  It is more than 3 times the population of the United States, although its area is only about one-third of the US.</a:t>
            </a:r>
          </a:p>
          <a:p>
            <a:pPr marL="0" indent="0">
              <a:buNone/>
            </a:pPr>
            <a:r>
              <a:rPr lang="en-GB" sz="2400" dirty="0">
                <a:solidFill>
                  <a:srgbClr val="444444"/>
                </a:solidFill>
              </a:rPr>
              <a:t>India is land of festivals – the most widely known are Diwali and Holi.</a:t>
            </a:r>
            <a:endParaRPr lang="en-GB" sz="2400" b="0" i="0" dirty="0">
              <a:solidFill>
                <a:srgbClr val="444444"/>
              </a:solidFill>
              <a:effectLst/>
            </a:endParaRPr>
          </a:p>
          <a:p>
            <a:pPr marL="0" indent="0">
              <a:buNone/>
            </a:pPr>
            <a:endParaRPr lang="en-GB" sz="2000" b="0" i="0" dirty="0">
              <a:solidFill>
                <a:srgbClr val="444444"/>
              </a:solidFill>
              <a:effectLst/>
            </a:endParaRPr>
          </a:p>
          <a:p>
            <a:pPr marL="0" indent="0">
              <a:buNone/>
            </a:pPr>
            <a:endParaRPr lang="en-US" sz="1800" dirty="0"/>
          </a:p>
          <a:p>
            <a:pPr marL="0" indent="0">
              <a:buNone/>
            </a:pPr>
            <a:endParaRPr lang="en-GB" dirty="0"/>
          </a:p>
        </p:txBody>
      </p:sp>
    </p:spTree>
    <p:extLst>
      <p:ext uri="{BB962C8B-B14F-4D97-AF65-F5344CB8AC3E}">
        <p14:creationId xmlns:p14="http://schemas.microsoft.com/office/powerpoint/2010/main" val="23712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4919C-96D8-4B8F-9286-D653FB569F1C}"/>
              </a:ext>
            </a:extLst>
          </p:cNvPr>
          <p:cNvSpPr>
            <a:spLocks noGrp="1"/>
          </p:cNvSpPr>
          <p:nvPr>
            <p:ph type="title"/>
          </p:nvPr>
        </p:nvSpPr>
        <p:spPr>
          <a:xfrm>
            <a:off x="838200" y="365125"/>
            <a:ext cx="10515600" cy="586597"/>
          </a:xfrm>
        </p:spPr>
        <p:txBody>
          <a:bodyPr>
            <a:normAutofit fontScale="90000"/>
          </a:bodyPr>
          <a:lstStyle/>
          <a:p>
            <a:pPr algn="ctr"/>
            <a:r>
              <a:rPr lang="en-US" b="1" dirty="0"/>
              <a:t>Holi</a:t>
            </a:r>
            <a:endParaRPr lang="en-GB" b="1" dirty="0"/>
          </a:p>
        </p:txBody>
      </p:sp>
      <p:sp>
        <p:nvSpPr>
          <p:cNvPr id="3" name="Content Placeholder 2">
            <a:extLst>
              <a:ext uri="{FF2B5EF4-FFF2-40B4-BE49-F238E27FC236}">
                <a16:creationId xmlns:a16="http://schemas.microsoft.com/office/drawing/2014/main" id="{866BD2BA-365B-4649-AE45-8CF4CB1D2D3D}"/>
              </a:ext>
            </a:extLst>
          </p:cNvPr>
          <p:cNvSpPr>
            <a:spLocks noGrp="1"/>
          </p:cNvSpPr>
          <p:nvPr>
            <p:ph idx="4294967295"/>
          </p:nvPr>
        </p:nvSpPr>
        <p:spPr>
          <a:xfrm>
            <a:off x="0" y="1352550"/>
            <a:ext cx="10515600" cy="5140325"/>
          </a:xfrm>
        </p:spPr>
        <p:txBody>
          <a:bodyPr>
            <a:normAutofit fontScale="77500" lnSpcReduction="20000"/>
          </a:bodyPr>
          <a:lstStyle/>
          <a:p>
            <a:pPr marL="0" indent="0">
              <a:buNone/>
            </a:pPr>
            <a:r>
              <a:rPr lang="en-US" sz="2900" b="0" i="0" dirty="0">
                <a:solidFill>
                  <a:srgbClr val="424242"/>
                </a:solidFill>
                <a:effectLst/>
              </a:rPr>
              <a:t>Holi was originally a spring festival of fertility and harvest. Now it also marks some Hindu legends, which provide some of the ingredients for the celebrations.</a:t>
            </a:r>
          </a:p>
          <a:p>
            <a:pPr marL="0" indent="0" algn="l">
              <a:buNone/>
            </a:pPr>
            <a:r>
              <a:rPr lang="en-US" sz="2900" b="1" i="0" dirty="0">
                <a:solidFill>
                  <a:srgbClr val="424242"/>
                </a:solidFill>
                <a:effectLst/>
                <a:cs typeface="Calibri" panose="020F0502020204030204" pitchFamily="34" charset="0"/>
              </a:rPr>
              <a:t>The Legend of Prahalad and </a:t>
            </a:r>
            <a:r>
              <a:rPr lang="en-US" sz="2900" b="1" i="0" dirty="0" err="1">
                <a:solidFill>
                  <a:srgbClr val="424242"/>
                </a:solidFill>
                <a:effectLst/>
                <a:cs typeface="Calibri" panose="020F0502020204030204" pitchFamily="34" charset="0"/>
              </a:rPr>
              <a:t>Holika</a:t>
            </a:r>
            <a:endParaRPr lang="en-US" sz="2900" b="1" i="0" dirty="0">
              <a:solidFill>
                <a:srgbClr val="424242"/>
              </a:solidFill>
              <a:effectLst/>
              <a:cs typeface="Calibri" panose="020F0502020204030204" pitchFamily="34" charset="0"/>
            </a:endParaRPr>
          </a:p>
          <a:p>
            <a:pPr marL="0" indent="0" algn="l">
              <a:buNone/>
            </a:pPr>
            <a:r>
              <a:rPr lang="en-US" sz="2900" b="0" i="0" dirty="0">
                <a:solidFill>
                  <a:srgbClr val="424242"/>
                </a:solidFill>
                <a:effectLst/>
                <a:cs typeface="Calibri" panose="020F0502020204030204" pitchFamily="34" charset="0"/>
              </a:rPr>
              <a:t>This is the main Holi legend. </a:t>
            </a:r>
            <a:r>
              <a:rPr lang="en-US" sz="2900" b="0" i="0" dirty="0" err="1">
                <a:solidFill>
                  <a:srgbClr val="424242"/>
                </a:solidFill>
                <a:effectLst/>
                <a:cs typeface="Calibri" panose="020F0502020204030204" pitchFamily="34" charset="0"/>
              </a:rPr>
              <a:t>Holika</a:t>
            </a:r>
            <a:r>
              <a:rPr lang="en-US" sz="2900" b="0" i="0" dirty="0">
                <a:solidFill>
                  <a:srgbClr val="424242"/>
                </a:solidFill>
                <a:effectLst/>
                <a:cs typeface="Calibri" panose="020F0502020204030204" pitchFamily="34" charset="0"/>
              </a:rPr>
              <a:t> was a female demon, and the sister of </a:t>
            </a:r>
            <a:r>
              <a:rPr lang="en-US" sz="2900" b="0" i="0" dirty="0" err="1">
                <a:solidFill>
                  <a:srgbClr val="424242"/>
                </a:solidFill>
                <a:effectLst/>
                <a:cs typeface="Calibri" panose="020F0502020204030204" pitchFamily="34" charset="0"/>
              </a:rPr>
              <a:t>Hiranyakashyap</a:t>
            </a:r>
            <a:r>
              <a:rPr lang="en-US" sz="2900" b="0" i="0" dirty="0">
                <a:solidFill>
                  <a:srgbClr val="424242"/>
                </a:solidFill>
                <a:effectLst/>
                <a:cs typeface="Calibri" panose="020F0502020204030204" pitchFamily="34" charset="0"/>
              </a:rPr>
              <a:t>, the demon king. </a:t>
            </a:r>
            <a:r>
              <a:rPr lang="en-US" sz="2900" b="0" i="0" dirty="0" err="1">
                <a:solidFill>
                  <a:srgbClr val="424242"/>
                </a:solidFill>
                <a:effectLst/>
                <a:cs typeface="Calibri" panose="020F0502020204030204" pitchFamily="34" charset="0"/>
              </a:rPr>
              <a:t>Hiranyakashyap</a:t>
            </a:r>
            <a:r>
              <a:rPr lang="en-US" sz="2900" b="0" i="0" dirty="0">
                <a:solidFill>
                  <a:srgbClr val="424242"/>
                </a:solidFill>
                <a:effectLst/>
                <a:cs typeface="Calibri" panose="020F0502020204030204" pitchFamily="34" charset="0"/>
              </a:rPr>
              <a:t> considered himself ruler of the Universe, and higher than all the gods.</a:t>
            </a:r>
          </a:p>
          <a:p>
            <a:pPr marL="0" indent="0" algn="l">
              <a:buNone/>
            </a:pPr>
            <a:r>
              <a:rPr lang="en-US" sz="2900" b="0" i="0" dirty="0">
                <a:solidFill>
                  <a:srgbClr val="424242"/>
                </a:solidFill>
                <a:effectLst/>
                <a:cs typeface="Calibri" panose="020F0502020204030204" pitchFamily="34" charset="0"/>
              </a:rPr>
              <a:t>Prahalad was the king's son. His father hated him because Prahalad was a faithful devotee of the god </a:t>
            </a:r>
            <a:r>
              <a:rPr lang="en-US" sz="2900" b="1" i="0" u="none" strike="noStrike" dirty="0">
                <a:solidFill>
                  <a:srgbClr val="CC3300"/>
                </a:solidFill>
                <a:effectLst/>
                <a:cs typeface="Calibri" panose="020F0502020204030204" pitchFamily="34" charset="0"/>
                <a:hlinkClick r:id="rId2"/>
              </a:rPr>
              <a:t>Vishnu</a:t>
            </a:r>
            <a:r>
              <a:rPr lang="en-US" sz="2900" b="0" i="0" dirty="0">
                <a:solidFill>
                  <a:srgbClr val="424242"/>
                </a:solidFill>
                <a:effectLst/>
                <a:cs typeface="Calibri" panose="020F0502020204030204" pitchFamily="34" charset="0"/>
              </a:rPr>
              <a:t>.</a:t>
            </a:r>
          </a:p>
          <a:p>
            <a:pPr marL="0" indent="0" algn="l">
              <a:buNone/>
            </a:pPr>
            <a:r>
              <a:rPr lang="en-US" sz="2900" b="0" i="0" dirty="0">
                <a:solidFill>
                  <a:srgbClr val="424242"/>
                </a:solidFill>
                <a:effectLst/>
                <a:cs typeface="Calibri" panose="020F0502020204030204" pitchFamily="34" charset="0"/>
              </a:rPr>
              <a:t>One day the king asked him "Who is the greatest, God or I?"</a:t>
            </a:r>
          </a:p>
          <a:p>
            <a:pPr marL="0" indent="0" algn="l">
              <a:buNone/>
            </a:pPr>
            <a:r>
              <a:rPr lang="en-US" sz="2900" b="0" i="0" dirty="0">
                <a:solidFill>
                  <a:srgbClr val="424242"/>
                </a:solidFill>
                <a:effectLst/>
                <a:cs typeface="Calibri" panose="020F0502020204030204" pitchFamily="34" charset="0"/>
              </a:rPr>
              <a:t>"God is," said the son, "you are only a king."</a:t>
            </a:r>
          </a:p>
          <a:p>
            <a:pPr marL="0" indent="0" algn="l">
              <a:buNone/>
            </a:pPr>
            <a:r>
              <a:rPr lang="en-US" sz="2900" b="0" i="0" dirty="0">
                <a:solidFill>
                  <a:srgbClr val="424242"/>
                </a:solidFill>
                <a:effectLst/>
                <a:cs typeface="Calibri" panose="020F0502020204030204" pitchFamily="34" charset="0"/>
              </a:rPr>
              <a:t>The king was furious and decided to murder his son.</a:t>
            </a:r>
          </a:p>
          <a:p>
            <a:pPr marL="0" indent="0" algn="l">
              <a:buNone/>
            </a:pPr>
            <a:r>
              <a:rPr lang="en-US" sz="2900" b="0" i="0" dirty="0">
                <a:solidFill>
                  <a:srgbClr val="424242"/>
                </a:solidFill>
                <a:effectLst/>
                <a:cs typeface="Calibri" panose="020F0502020204030204" pitchFamily="34" charset="0"/>
              </a:rPr>
              <a:t>But the king's attempts at murder didn't work too well. Prahalad survived being thrown over a cliff, being trampled by elephants, bitten by snakes, and attacked by soldiers.</a:t>
            </a:r>
          </a:p>
          <a:p>
            <a:br>
              <a:rPr lang="en-US" sz="1200" dirty="0"/>
            </a:br>
            <a:endParaRPr lang="en-GB" sz="1800" dirty="0"/>
          </a:p>
        </p:txBody>
      </p:sp>
    </p:spTree>
    <p:extLst>
      <p:ext uri="{BB962C8B-B14F-4D97-AF65-F5344CB8AC3E}">
        <p14:creationId xmlns:p14="http://schemas.microsoft.com/office/powerpoint/2010/main" val="172909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24377D-0C50-47D8-A201-C9C3C314ECB5}"/>
              </a:ext>
            </a:extLst>
          </p:cNvPr>
          <p:cNvSpPr txBox="1"/>
          <p:nvPr/>
        </p:nvSpPr>
        <p:spPr>
          <a:xfrm>
            <a:off x="475861" y="889844"/>
            <a:ext cx="11131421" cy="3693319"/>
          </a:xfrm>
          <a:prstGeom prst="rect">
            <a:avLst/>
          </a:prstGeom>
          <a:noFill/>
        </p:spPr>
        <p:txBody>
          <a:bodyPr wrap="square">
            <a:spAutoFit/>
          </a:bodyPr>
          <a:lstStyle/>
          <a:p>
            <a:pPr marL="0" indent="0" algn="l">
              <a:buNone/>
            </a:pPr>
            <a:r>
              <a:rPr lang="en-US" sz="1800" b="0" i="0" dirty="0">
                <a:solidFill>
                  <a:srgbClr val="424242"/>
                </a:solidFill>
                <a:effectLst/>
                <a:cs typeface="Calibri" panose="020F0502020204030204" pitchFamily="34" charset="0"/>
              </a:rPr>
              <a:t>So the king asked his sister, </a:t>
            </a:r>
            <a:r>
              <a:rPr lang="en-US" sz="1800" b="0" i="0" dirty="0" err="1">
                <a:solidFill>
                  <a:srgbClr val="424242"/>
                </a:solidFill>
                <a:effectLst/>
                <a:cs typeface="Calibri" panose="020F0502020204030204" pitchFamily="34" charset="0"/>
              </a:rPr>
              <a:t>Holika</a:t>
            </a:r>
            <a:r>
              <a:rPr lang="en-US" sz="1800" b="0" i="0" dirty="0">
                <a:solidFill>
                  <a:srgbClr val="424242"/>
                </a:solidFill>
                <a:effectLst/>
                <a:cs typeface="Calibri" panose="020F0502020204030204" pitchFamily="34" charset="0"/>
              </a:rPr>
              <a:t>, to kill the boy.</a:t>
            </a:r>
          </a:p>
          <a:p>
            <a:pPr marL="0" indent="0" algn="l">
              <a:buNone/>
            </a:pPr>
            <a:r>
              <a:rPr lang="en-US" sz="1800" b="0" i="0" dirty="0" err="1">
                <a:solidFill>
                  <a:srgbClr val="424242"/>
                </a:solidFill>
                <a:effectLst/>
                <a:cs typeface="Calibri" panose="020F0502020204030204" pitchFamily="34" charset="0"/>
              </a:rPr>
              <a:t>Holika</a:t>
            </a:r>
            <a:r>
              <a:rPr lang="en-US" sz="1800" b="0" i="0" dirty="0">
                <a:solidFill>
                  <a:srgbClr val="424242"/>
                </a:solidFill>
                <a:effectLst/>
                <a:cs typeface="Calibri" panose="020F0502020204030204" pitchFamily="34" charset="0"/>
              </a:rPr>
              <a:t> seized Prahalad and sat in the middle of a fire with the boy on her lap.</a:t>
            </a:r>
          </a:p>
          <a:p>
            <a:pPr marL="0" indent="0" algn="l">
              <a:buNone/>
            </a:pPr>
            <a:r>
              <a:rPr lang="en-US" sz="1800" b="0" i="0" dirty="0" err="1">
                <a:solidFill>
                  <a:srgbClr val="424242"/>
                </a:solidFill>
                <a:effectLst/>
                <a:cs typeface="Calibri" panose="020F0502020204030204" pitchFamily="34" charset="0"/>
              </a:rPr>
              <a:t>Holika</a:t>
            </a:r>
            <a:r>
              <a:rPr lang="en-US" sz="1800" b="0" i="0" dirty="0">
                <a:solidFill>
                  <a:srgbClr val="424242"/>
                </a:solidFill>
                <a:effectLst/>
                <a:cs typeface="Calibri" panose="020F0502020204030204" pitchFamily="34" charset="0"/>
              </a:rPr>
              <a:t> had been given a magic power by the gods that made her immune to fire, so she thought this was a pretty good plan, and Prahalad would burn to death while she remained cool.</a:t>
            </a:r>
          </a:p>
          <a:p>
            <a:pPr marL="0" indent="0" algn="l">
              <a:buNone/>
            </a:pPr>
            <a:r>
              <a:rPr lang="en-US" sz="1800" b="0" i="0" dirty="0">
                <a:solidFill>
                  <a:srgbClr val="424242"/>
                </a:solidFill>
                <a:effectLst/>
                <a:cs typeface="Calibri" panose="020F0502020204030204" pitchFamily="34" charset="0"/>
              </a:rPr>
              <a:t>But it's never wise to take gods' gifts for granted! Because </a:t>
            </a:r>
            <a:r>
              <a:rPr lang="en-US" sz="1800" b="0" i="0" dirty="0" err="1">
                <a:solidFill>
                  <a:srgbClr val="424242"/>
                </a:solidFill>
                <a:effectLst/>
                <a:cs typeface="Calibri" panose="020F0502020204030204" pitchFamily="34" charset="0"/>
              </a:rPr>
              <a:t>Holika</a:t>
            </a:r>
            <a:r>
              <a:rPr lang="en-US" sz="1800" b="0" i="0" dirty="0">
                <a:solidFill>
                  <a:srgbClr val="424242"/>
                </a:solidFill>
                <a:effectLst/>
                <a:cs typeface="Calibri" panose="020F0502020204030204" pitchFamily="34" charset="0"/>
              </a:rPr>
              <a:t> was using her gift to do something evil, her power vanished and she was burned to ashes. Prahalad stayed true to his God, Vishnu, and sat praying in the lap of his demon aunt. Vishnu protected him, and Prahalad survived.</a:t>
            </a:r>
          </a:p>
          <a:p>
            <a:pPr marL="0" indent="0" algn="l">
              <a:buNone/>
            </a:pPr>
            <a:r>
              <a:rPr lang="en-US" sz="1800" b="0" i="0" dirty="0">
                <a:solidFill>
                  <a:srgbClr val="424242"/>
                </a:solidFill>
                <a:effectLst/>
                <a:cs typeface="Calibri" panose="020F0502020204030204" pitchFamily="34" charset="0"/>
              </a:rPr>
              <a:t>Shortly afterwards, Vishnu killed King </a:t>
            </a:r>
            <a:r>
              <a:rPr lang="en-US" sz="1800" b="0" i="0" dirty="0" err="1">
                <a:solidFill>
                  <a:srgbClr val="424242"/>
                </a:solidFill>
                <a:effectLst/>
                <a:cs typeface="Calibri" panose="020F0502020204030204" pitchFamily="34" charset="0"/>
              </a:rPr>
              <a:t>Hiranyakashyap</a:t>
            </a:r>
            <a:r>
              <a:rPr lang="en-US" sz="1800" b="0" i="0" dirty="0">
                <a:solidFill>
                  <a:srgbClr val="424242"/>
                </a:solidFill>
                <a:effectLst/>
                <a:cs typeface="Calibri" panose="020F0502020204030204" pitchFamily="34" charset="0"/>
              </a:rPr>
              <a:t> and </a:t>
            </a:r>
            <a:r>
              <a:rPr lang="en-US" sz="1800" b="0" i="0" dirty="0" err="1">
                <a:solidFill>
                  <a:srgbClr val="424242"/>
                </a:solidFill>
                <a:effectLst/>
                <a:cs typeface="Calibri" panose="020F0502020204030204" pitchFamily="34" charset="0"/>
              </a:rPr>
              <a:t>Prahad</a:t>
            </a:r>
            <a:r>
              <a:rPr lang="en-US" sz="1800" b="0" i="0" dirty="0">
                <a:solidFill>
                  <a:srgbClr val="424242"/>
                </a:solidFill>
                <a:effectLst/>
                <a:cs typeface="Calibri" panose="020F0502020204030204" pitchFamily="34" charset="0"/>
              </a:rPr>
              <a:t> ruled as a wise king in his father's place.</a:t>
            </a:r>
          </a:p>
          <a:p>
            <a:pPr marL="0" indent="0" algn="l">
              <a:buNone/>
            </a:pPr>
            <a:r>
              <a:rPr lang="en-US" sz="1800" b="1" i="0" dirty="0">
                <a:solidFill>
                  <a:srgbClr val="424242"/>
                </a:solidFill>
                <a:effectLst/>
                <a:cs typeface="Calibri" panose="020F0502020204030204" pitchFamily="34" charset="0"/>
              </a:rPr>
              <a:t>Moral</a:t>
            </a:r>
          </a:p>
          <a:p>
            <a:pPr marL="0" indent="0" algn="l">
              <a:buNone/>
            </a:pPr>
            <a:r>
              <a:rPr lang="en-US" sz="1800" b="0" i="0" dirty="0">
                <a:solidFill>
                  <a:srgbClr val="424242"/>
                </a:solidFill>
                <a:effectLst/>
                <a:cs typeface="Calibri" panose="020F0502020204030204" pitchFamily="34" charset="0"/>
              </a:rPr>
              <a:t>The moral of the story is that good always wins over evil, and those who seek to torment the faithful will be destroyed.</a:t>
            </a:r>
          </a:p>
          <a:p>
            <a:pPr marL="0" indent="0" algn="l">
              <a:buNone/>
            </a:pPr>
            <a:r>
              <a:rPr lang="en-US" sz="1800" b="0" i="0" dirty="0">
                <a:solidFill>
                  <a:srgbClr val="424242"/>
                </a:solidFill>
                <a:effectLst/>
                <a:cs typeface="Calibri" panose="020F0502020204030204" pitchFamily="34" charset="0"/>
              </a:rPr>
              <a:t>To celebrate the story, large bonfires are burned during Holi. In many parts of India, a dummy of </a:t>
            </a:r>
            <a:r>
              <a:rPr lang="en-US" sz="1800" b="0" i="0" dirty="0" err="1">
                <a:solidFill>
                  <a:srgbClr val="424242"/>
                </a:solidFill>
                <a:effectLst/>
                <a:cs typeface="Calibri" panose="020F0502020204030204" pitchFamily="34" charset="0"/>
              </a:rPr>
              <a:t>Holika</a:t>
            </a:r>
            <a:r>
              <a:rPr lang="en-US" sz="1800" b="0" i="0" dirty="0">
                <a:solidFill>
                  <a:srgbClr val="424242"/>
                </a:solidFill>
                <a:effectLst/>
                <a:cs typeface="Calibri" panose="020F0502020204030204" pitchFamily="34" charset="0"/>
              </a:rPr>
              <a:t> is burned on the fire.</a:t>
            </a:r>
          </a:p>
        </p:txBody>
      </p:sp>
      <p:pic>
        <p:nvPicPr>
          <p:cNvPr id="5" name="Picture 4">
            <a:extLst>
              <a:ext uri="{FF2B5EF4-FFF2-40B4-BE49-F238E27FC236}">
                <a16:creationId xmlns:a16="http://schemas.microsoft.com/office/drawing/2014/main" id="{F5E0EA2C-C1EC-435E-8694-8283C8992E0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81258" y="4289863"/>
            <a:ext cx="3726024" cy="2485229"/>
          </a:xfrm>
          <a:prstGeom prst="rect">
            <a:avLst/>
          </a:prstGeom>
        </p:spPr>
      </p:pic>
      <p:sp>
        <p:nvSpPr>
          <p:cNvPr id="6" name="TextBox 5">
            <a:extLst>
              <a:ext uri="{FF2B5EF4-FFF2-40B4-BE49-F238E27FC236}">
                <a16:creationId xmlns:a16="http://schemas.microsoft.com/office/drawing/2014/main" id="{52A4C543-510D-4679-91B9-0EC25544F3FA}"/>
              </a:ext>
            </a:extLst>
          </p:cNvPr>
          <p:cNvSpPr txBox="1"/>
          <p:nvPr/>
        </p:nvSpPr>
        <p:spPr>
          <a:xfrm>
            <a:off x="3915748" y="6932213"/>
            <a:ext cx="3726024" cy="230832"/>
          </a:xfrm>
          <a:prstGeom prst="rect">
            <a:avLst/>
          </a:prstGeom>
          <a:noFill/>
        </p:spPr>
        <p:txBody>
          <a:bodyPr wrap="square" rtlCol="0">
            <a:spAutoFit/>
          </a:bodyPr>
          <a:lstStyle/>
          <a:p>
            <a:r>
              <a:rPr lang="en-GB" sz="900">
                <a:hlinkClick r:id="rId3" tooltip="https://www.flickr.com/photos/nisargphotography/6962166759/"/>
              </a:rPr>
              <a:t>This Photo</a:t>
            </a:r>
            <a:r>
              <a:rPr lang="en-GB" sz="900"/>
              <a:t> by Unknown Author is licensed under </a:t>
            </a:r>
            <a:r>
              <a:rPr lang="en-GB" sz="900">
                <a:hlinkClick r:id="rId4" tooltip="https://creativecommons.org/licenses/by-nc/3.0/"/>
              </a:rPr>
              <a:t>CC BY-NC</a:t>
            </a:r>
            <a:endParaRPr lang="en-GB" sz="900"/>
          </a:p>
        </p:txBody>
      </p:sp>
      <p:pic>
        <p:nvPicPr>
          <p:cNvPr id="7" name="Picture 6">
            <a:extLst>
              <a:ext uri="{FF2B5EF4-FFF2-40B4-BE49-F238E27FC236}">
                <a16:creationId xmlns:a16="http://schemas.microsoft.com/office/drawing/2014/main" id="{70B4183E-C3A9-4ED7-B537-480ECB65CF25}"/>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228462" y="4432039"/>
            <a:ext cx="3900196" cy="2193860"/>
          </a:xfrm>
          <a:prstGeom prst="rect">
            <a:avLst/>
          </a:prstGeom>
        </p:spPr>
      </p:pic>
      <p:sp>
        <p:nvSpPr>
          <p:cNvPr id="8" name="TextBox 7">
            <a:extLst>
              <a:ext uri="{FF2B5EF4-FFF2-40B4-BE49-F238E27FC236}">
                <a16:creationId xmlns:a16="http://schemas.microsoft.com/office/drawing/2014/main" id="{CC2F334D-82EC-4161-9D81-84CBF0571FE8}"/>
              </a:ext>
            </a:extLst>
          </p:cNvPr>
          <p:cNvSpPr txBox="1"/>
          <p:nvPr/>
        </p:nvSpPr>
        <p:spPr>
          <a:xfrm>
            <a:off x="2228461" y="6240769"/>
            <a:ext cx="3597931" cy="230832"/>
          </a:xfrm>
          <a:prstGeom prst="rect">
            <a:avLst/>
          </a:prstGeom>
          <a:noFill/>
        </p:spPr>
        <p:txBody>
          <a:bodyPr wrap="square" rtlCol="0">
            <a:spAutoFit/>
          </a:bodyPr>
          <a:lstStyle/>
          <a:p>
            <a:r>
              <a:rPr lang="en-GB" sz="900">
                <a:hlinkClick r:id="rId6" tooltip="http://arjunpuriinqatar.blogspot.com/2017/03/reading-caste-in-holi-burning-of-holika.html"/>
              </a:rPr>
              <a:t>This Photo</a:t>
            </a:r>
            <a:r>
              <a:rPr lang="en-GB" sz="900"/>
              <a:t> by Unknown Author is licensed under </a:t>
            </a:r>
            <a:r>
              <a:rPr lang="en-GB" sz="900">
                <a:hlinkClick r:id="rId7" tooltip="https://creativecommons.org/licenses/by-nc-sa/3.0/"/>
              </a:rPr>
              <a:t>CC BY-SA-NC</a:t>
            </a:r>
            <a:endParaRPr lang="en-GB" sz="900"/>
          </a:p>
        </p:txBody>
      </p:sp>
    </p:spTree>
    <p:extLst>
      <p:ext uri="{BB962C8B-B14F-4D97-AF65-F5344CB8AC3E}">
        <p14:creationId xmlns:p14="http://schemas.microsoft.com/office/powerpoint/2010/main" val="366957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23DE-BF60-4935-AADF-BBD5C70F1106}"/>
              </a:ext>
            </a:extLst>
          </p:cNvPr>
          <p:cNvSpPr>
            <a:spLocks noGrp="1"/>
          </p:cNvSpPr>
          <p:nvPr>
            <p:ph type="title"/>
          </p:nvPr>
        </p:nvSpPr>
        <p:spPr>
          <a:xfrm>
            <a:off x="839788" y="494522"/>
            <a:ext cx="3932237" cy="681135"/>
          </a:xfrm>
        </p:spPr>
        <p:txBody>
          <a:bodyPr>
            <a:normAutofit/>
          </a:bodyPr>
          <a:lstStyle/>
          <a:p>
            <a:pPr algn="ctr"/>
            <a:r>
              <a:rPr lang="en-US" b="1" dirty="0"/>
              <a:t>Holi Card</a:t>
            </a:r>
            <a:endParaRPr lang="en-GB" b="1" dirty="0"/>
          </a:p>
        </p:txBody>
      </p:sp>
      <p:sp>
        <p:nvSpPr>
          <p:cNvPr id="4" name="Text Placeholder 3">
            <a:extLst>
              <a:ext uri="{FF2B5EF4-FFF2-40B4-BE49-F238E27FC236}">
                <a16:creationId xmlns:a16="http://schemas.microsoft.com/office/drawing/2014/main" id="{E4B9F850-8675-4866-AE98-DB3362B46682}"/>
              </a:ext>
            </a:extLst>
          </p:cNvPr>
          <p:cNvSpPr>
            <a:spLocks noGrp="1"/>
          </p:cNvSpPr>
          <p:nvPr>
            <p:ph type="body" sz="half" idx="2"/>
          </p:nvPr>
        </p:nvSpPr>
        <p:spPr>
          <a:xfrm>
            <a:off x="839788" y="1518443"/>
            <a:ext cx="3932237" cy="3811588"/>
          </a:xfrm>
        </p:spPr>
        <p:txBody>
          <a:bodyPr>
            <a:normAutofit/>
          </a:bodyPr>
          <a:lstStyle/>
          <a:p>
            <a:r>
              <a:rPr lang="en-US" sz="2000" dirty="0"/>
              <a:t>So we are now going to make a Holi Bonfire Card.</a:t>
            </a:r>
          </a:p>
          <a:p>
            <a:r>
              <a:rPr lang="en-US" sz="2000" dirty="0"/>
              <a:t>You will need your bag with pre-folded card, red, orange &amp; yellow tissue paper and glue.</a:t>
            </a:r>
          </a:p>
          <a:p>
            <a:r>
              <a:rPr lang="en-US" sz="2000" dirty="0"/>
              <a:t>You may also need one of the pencils from the bag dated 17</a:t>
            </a:r>
            <a:r>
              <a:rPr lang="en-US" sz="2000" baseline="30000" dirty="0"/>
              <a:t>th</a:t>
            </a:r>
            <a:r>
              <a:rPr lang="en-US" sz="2000" dirty="0"/>
              <a:t> March if you don’t have a pencil with a rubber on the end. (Don’t forget to put it back in the bag afterwards!)</a:t>
            </a:r>
          </a:p>
          <a:p>
            <a:r>
              <a:rPr lang="en-US" sz="2000" dirty="0"/>
              <a:t>Now follow my instructions.</a:t>
            </a:r>
            <a:endParaRPr lang="en-GB" sz="2000" dirty="0"/>
          </a:p>
        </p:txBody>
      </p:sp>
      <p:pic>
        <p:nvPicPr>
          <p:cNvPr id="4098" name="Picture 2" descr="See the source image">
            <a:extLst>
              <a:ext uri="{FF2B5EF4-FFF2-40B4-BE49-F238E27FC236}">
                <a16:creationId xmlns:a16="http://schemas.microsoft.com/office/drawing/2014/main" id="{8A739EB4-F3EC-4031-B3CF-88A89C536DCA}"/>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0349" b="2034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84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F321-F0B5-4CD4-906B-D2F218E65F94}"/>
              </a:ext>
            </a:extLst>
          </p:cNvPr>
          <p:cNvSpPr>
            <a:spLocks noGrp="1"/>
          </p:cNvSpPr>
          <p:nvPr>
            <p:ph type="title"/>
          </p:nvPr>
        </p:nvSpPr>
        <p:spPr>
          <a:xfrm>
            <a:off x="838200" y="365125"/>
            <a:ext cx="10515600" cy="670573"/>
          </a:xfrm>
        </p:spPr>
        <p:txBody>
          <a:bodyPr>
            <a:normAutofit fontScale="90000"/>
          </a:bodyPr>
          <a:lstStyle/>
          <a:p>
            <a:pPr algn="ctr"/>
            <a:r>
              <a:rPr lang="en-US" b="1" dirty="0"/>
              <a:t>Scouting in India</a:t>
            </a:r>
            <a:endParaRPr lang="en-GB" b="1" dirty="0"/>
          </a:p>
        </p:txBody>
      </p:sp>
      <p:sp>
        <p:nvSpPr>
          <p:cNvPr id="3" name="Content Placeholder 2">
            <a:extLst>
              <a:ext uri="{FF2B5EF4-FFF2-40B4-BE49-F238E27FC236}">
                <a16:creationId xmlns:a16="http://schemas.microsoft.com/office/drawing/2014/main" id="{D6B26A83-1CBC-432F-B962-68515EE4A4B0}"/>
              </a:ext>
            </a:extLst>
          </p:cNvPr>
          <p:cNvSpPr>
            <a:spLocks noGrp="1"/>
          </p:cNvSpPr>
          <p:nvPr>
            <p:ph idx="1"/>
          </p:nvPr>
        </p:nvSpPr>
        <p:spPr>
          <a:xfrm>
            <a:off x="838200" y="1035698"/>
            <a:ext cx="10515600" cy="5206482"/>
          </a:xfrm>
        </p:spPr>
        <p:txBody>
          <a:bodyPr>
            <a:normAutofit/>
          </a:bodyPr>
          <a:lstStyle/>
          <a:p>
            <a:pPr marL="0" indent="0">
              <a:buNone/>
            </a:pPr>
            <a:r>
              <a:rPr lang="en-US" sz="2000" dirty="0"/>
              <a:t>Scouting started in India in 1909 and for many years several Scout and Guide Associations existed. By 1951 the Associations had merged to form The Bharat Scouts and Guides. There are three Sections in the Association: </a:t>
            </a:r>
          </a:p>
          <a:p>
            <a:pPr marL="0" indent="0">
              <a:buNone/>
            </a:pPr>
            <a:r>
              <a:rPr lang="en-US" sz="2000" dirty="0"/>
              <a:t>Cub Scouts aged 6 - 10 years </a:t>
            </a:r>
          </a:p>
          <a:p>
            <a:pPr marL="0" indent="0">
              <a:buNone/>
            </a:pPr>
            <a:r>
              <a:rPr lang="en-US" sz="2000" dirty="0"/>
              <a:t>Scouts aged 10 - 18 years </a:t>
            </a:r>
          </a:p>
          <a:p>
            <a:pPr marL="0" indent="0">
              <a:buNone/>
            </a:pPr>
            <a:r>
              <a:rPr lang="en-US" sz="2000" dirty="0"/>
              <a:t>Rovers aged 18 - 25 years. </a:t>
            </a:r>
          </a:p>
          <a:p>
            <a:pPr marL="0" indent="0" algn="ctr">
              <a:buNone/>
            </a:pPr>
            <a:r>
              <a:rPr lang="en-US" sz="1400" b="1" i="0" dirty="0">
                <a:solidFill>
                  <a:srgbClr val="000000"/>
                </a:solidFill>
                <a:effectLst/>
                <a:latin typeface="Verdana" panose="020B0604030504040204" pitchFamily="34" charset="0"/>
              </a:rPr>
              <a:t>India (Cubs)</a:t>
            </a:r>
            <a:br>
              <a:rPr lang="en-US" sz="1400" dirty="0"/>
            </a:br>
            <a:r>
              <a:rPr lang="en-US" sz="1400" b="0" i="0" dirty="0">
                <a:solidFill>
                  <a:srgbClr val="000000"/>
                </a:solidFill>
                <a:effectLst/>
                <a:latin typeface="Verdana" panose="020B0604030504040204" pitchFamily="34" charset="0"/>
              </a:rPr>
              <a:t>I promise to do my best</a:t>
            </a:r>
            <a:br>
              <a:rPr lang="en-US" sz="1400" dirty="0"/>
            </a:br>
            <a:r>
              <a:rPr lang="en-US" sz="1400" b="0" i="0" dirty="0">
                <a:solidFill>
                  <a:srgbClr val="000000"/>
                </a:solidFill>
                <a:effectLst/>
                <a:latin typeface="Verdana" panose="020B0604030504040204" pitchFamily="34" charset="0"/>
              </a:rPr>
              <a:t>To do my duty to God and my country</a:t>
            </a:r>
            <a:br>
              <a:rPr lang="en-US" sz="1400" dirty="0"/>
            </a:br>
            <a:r>
              <a:rPr lang="en-US" sz="1400" b="0" i="0" dirty="0">
                <a:solidFill>
                  <a:srgbClr val="000000"/>
                </a:solidFill>
                <a:effectLst/>
                <a:latin typeface="Verdana" panose="020B0604030504040204" pitchFamily="34" charset="0"/>
              </a:rPr>
              <a:t>To keep the law of the Cub Pack</a:t>
            </a:r>
            <a:br>
              <a:rPr lang="en-US" sz="1400" dirty="0"/>
            </a:br>
            <a:r>
              <a:rPr lang="en-US" sz="1400" b="0" i="0" dirty="0">
                <a:solidFill>
                  <a:srgbClr val="000000"/>
                </a:solidFill>
                <a:effectLst/>
                <a:latin typeface="Verdana" panose="020B0604030504040204" pitchFamily="34" charset="0"/>
              </a:rPr>
              <a:t>And, to do a Good Turn everyday.</a:t>
            </a:r>
            <a:endParaRPr lang="en-GB" sz="2000" dirty="0"/>
          </a:p>
        </p:txBody>
      </p:sp>
      <p:pic>
        <p:nvPicPr>
          <p:cNvPr id="3074" name="Picture 2" descr="See the source image">
            <a:extLst>
              <a:ext uri="{FF2B5EF4-FFF2-40B4-BE49-F238E27FC236}">
                <a16:creationId xmlns:a16="http://schemas.microsoft.com/office/drawing/2014/main" id="{625BA414-764B-4BC2-8937-EB6844DF4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768" y="3331028"/>
            <a:ext cx="2449467" cy="30044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7ECD0244-EBB5-44A8-A931-43DAAFB57C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3268" y="2417860"/>
            <a:ext cx="3894612" cy="2927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065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1095</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Verdana</vt:lpstr>
      <vt:lpstr>Office Theme</vt:lpstr>
      <vt:lpstr>India</vt:lpstr>
      <vt:lpstr>So where is India?</vt:lpstr>
      <vt:lpstr>The Flag of India</vt:lpstr>
      <vt:lpstr>Symbols of India</vt:lpstr>
      <vt:lpstr>Some quick facts about India</vt:lpstr>
      <vt:lpstr>Holi</vt:lpstr>
      <vt:lpstr>PowerPoint Presentation</vt:lpstr>
      <vt:lpstr>Holi Card</vt:lpstr>
      <vt:lpstr>Scouting in India</vt:lpstr>
      <vt:lpstr>Antakshari – A Cub Scout game from India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dc:title>
  <dc:creator>Peter</dc:creator>
  <cp:lastModifiedBy>Julian Greer</cp:lastModifiedBy>
  <cp:revision>10</cp:revision>
  <dcterms:created xsi:type="dcterms:W3CDTF">2021-02-15T11:33:13Z</dcterms:created>
  <dcterms:modified xsi:type="dcterms:W3CDTF">2021-02-15T17:20:05Z</dcterms:modified>
</cp:coreProperties>
</file>