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57" r:id="rId3"/>
    <p:sldId id="264" r:id="rId4"/>
    <p:sldId id="265" r:id="rId5"/>
    <p:sldId id="266" r:id="rId6"/>
    <p:sldId id="258" r:id="rId7"/>
    <p:sldId id="267" r:id="rId8"/>
    <p:sldId id="268" r:id="rId9"/>
    <p:sldId id="259" r:id="rId10"/>
    <p:sldId id="269" r:id="rId11"/>
    <p:sldId id="260" r:id="rId12"/>
    <p:sldId id="270" r:id="rId13"/>
    <p:sldId id="261" r:id="rId14"/>
    <p:sldId id="271" r:id="rId15"/>
    <p:sldId id="272" r:id="rId16"/>
    <p:sldId id="26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340" y="4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3554F1-25A8-460F-8DC7-47A6174DC189}" type="datetimeFigureOut">
              <a:rPr lang="en-GB" smtClean="0"/>
              <a:t>02/02/2021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523E62-2D42-4C41-92F6-FEE3B2F0DF0F}" type="slidenum">
              <a:rPr lang="en-GB" smtClean="0"/>
              <a:t>‹#›</a:t>
            </a:fld>
            <a:endParaRPr lang="en-GB"/>
          </a:p>
        </p:txBody>
      </p:sp>
    </p:spTree>
    <p:extLst>
      <p:ext uri="{BB962C8B-B14F-4D97-AF65-F5344CB8AC3E}">
        <p14:creationId xmlns:p14="http://schemas.microsoft.com/office/powerpoint/2010/main" val="3101024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2/2/2021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transition spd="slow">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2/2/2021</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cover/>
  </p:transition>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kahoot.it/challenge/03749339?challenge-id=d44bf146-3221-4dd9-b45b-354832471056_1612124273795"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5033" y="914400"/>
            <a:ext cx="8229600" cy="1828800"/>
          </a:xfrm>
        </p:spPr>
        <p:txBody>
          <a:bodyPr/>
          <a:lstStyle/>
          <a:p>
            <a:r>
              <a:rPr lang="en-GB" dirty="0">
                <a:solidFill>
                  <a:srgbClr val="FF0000"/>
                </a:solidFill>
              </a:rPr>
              <a:t>The Astronomer Badge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800" y="3276600"/>
            <a:ext cx="2388035" cy="2370125"/>
          </a:xfrm>
          <a:prstGeom prst="rect">
            <a:avLst/>
          </a:prstGeom>
          <a:ln>
            <a:solidFill>
              <a:schemeClr val="bg2"/>
            </a:solidFill>
          </a:ln>
        </p:spPr>
      </p:pic>
    </p:spTree>
    <p:extLst>
      <p:ext uri="{BB962C8B-B14F-4D97-AF65-F5344CB8AC3E}">
        <p14:creationId xmlns:p14="http://schemas.microsoft.com/office/powerpoint/2010/main" val="11382398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6019800"/>
          </a:xfrm>
        </p:spPr>
        <p:txBody>
          <a:bodyPr>
            <a:normAutofit fontScale="85000" lnSpcReduction="20000"/>
          </a:bodyPr>
          <a:lstStyle/>
          <a:p>
            <a:pPr marL="137160" indent="0">
              <a:buNone/>
            </a:pPr>
            <a:r>
              <a:rPr lang="en-GB" dirty="0">
                <a:solidFill>
                  <a:schemeClr val="bg1"/>
                </a:solidFill>
                <a:latin typeface="Calibri" panose="020F0502020204030204" pitchFamily="34" charset="0"/>
                <a:cs typeface="Calibri" panose="020F0502020204030204" pitchFamily="34" charset="0"/>
              </a:rPr>
              <a:t>What you are seeing is not just a dot of light coming through the hole, but an actual image of the Sun. </a:t>
            </a:r>
          </a:p>
          <a:p>
            <a:pPr marL="137160" indent="0">
              <a:buNone/>
            </a:pPr>
            <a:r>
              <a:rPr lang="en-GB" dirty="0">
                <a:solidFill>
                  <a:schemeClr val="bg1"/>
                </a:solidFill>
                <a:latin typeface="Calibri" panose="020F0502020204030204" pitchFamily="34" charset="0"/>
                <a:cs typeface="Calibri" panose="020F0502020204030204" pitchFamily="34" charset="0"/>
              </a:rPr>
              <a:t>Experiment by making your hole larger or smaller.  </a:t>
            </a:r>
          </a:p>
          <a:p>
            <a:pPr>
              <a:buFont typeface="Wingdings" panose="05000000000000000000" pitchFamily="2" charset="2"/>
              <a:buChar char="v"/>
            </a:pPr>
            <a:r>
              <a:rPr lang="en-GB" dirty="0">
                <a:solidFill>
                  <a:srgbClr val="FFC000"/>
                </a:solidFill>
                <a:latin typeface="Calibri" panose="020F0502020204030204" pitchFamily="34" charset="0"/>
                <a:cs typeface="Calibri" panose="020F0502020204030204" pitchFamily="34" charset="0"/>
              </a:rPr>
              <a:t>What happens to the image?  </a:t>
            </a:r>
          </a:p>
          <a:p>
            <a:pPr>
              <a:buFont typeface="Wingdings" panose="05000000000000000000" pitchFamily="2" charset="2"/>
              <a:buChar char="v"/>
            </a:pPr>
            <a:r>
              <a:rPr lang="en-GB" dirty="0">
                <a:solidFill>
                  <a:srgbClr val="FFC000"/>
                </a:solidFill>
                <a:latin typeface="Calibri" panose="020F0502020204030204" pitchFamily="34" charset="0"/>
                <a:cs typeface="Calibri" panose="020F0502020204030204" pitchFamily="34" charset="0"/>
              </a:rPr>
              <a:t>What happens when you punch two holes in the piece of paper? </a:t>
            </a:r>
          </a:p>
          <a:p>
            <a:pPr marL="137160" indent="0">
              <a:buNone/>
            </a:pPr>
            <a:r>
              <a:rPr lang="en-GB" dirty="0">
                <a:solidFill>
                  <a:schemeClr val="bg1"/>
                </a:solidFill>
                <a:latin typeface="Calibri" panose="020F0502020204030204" pitchFamily="34" charset="0"/>
                <a:cs typeface="Calibri" panose="020F0502020204030204" pitchFamily="34" charset="0"/>
              </a:rPr>
              <a:t>Try bending your paper so the images from the two holes lie on top of each other. </a:t>
            </a:r>
          </a:p>
          <a:p>
            <a:pPr>
              <a:buFont typeface="Wingdings" panose="05000000000000000000" pitchFamily="2" charset="2"/>
              <a:buChar char="v"/>
            </a:pPr>
            <a:r>
              <a:rPr lang="en-GB" dirty="0">
                <a:solidFill>
                  <a:srgbClr val="FFC000"/>
                </a:solidFill>
                <a:latin typeface="Calibri" panose="020F0502020204030204" pitchFamily="34" charset="0"/>
                <a:cs typeface="Calibri" panose="020F0502020204030204" pitchFamily="34" charset="0"/>
              </a:rPr>
              <a:t>What do you think would happen if you punched a thousand holes in your paper, and you could bend your paper so all the images lined up on top of each other?  In fact, optical telescopes can be thought of as a collection of millions of “pinhole” images all focused together in one place! </a:t>
            </a:r>
          </a:p>
          <a:p>
            <a:pPr marL="137160" indent="0">
              <a:buNone/>
            </a:pPr>
            <a:r>
              <a:rPr lang="en-GB" dirty="0">
                <a:solidFill>
                  <a:schemeClr val="bg1"/>
                </a:solidFill>
                <a:latin typeface="Calibri" panose="020F0502020204030204" pitchFamily="34" charset="0"/>
                <a:cs typeface="Calibri" panose="020F0502020204030204" pitchFamily="34" charset="0"/>
              </a:rPr>
              <a:t>You can make your pinhole camera fancier by adding devices to hold up your piece of paper, or a screen to project your Sun image onto, or you can even make your pinhole camera a “real” camera by adding film.  </a:t>
            </a:r>
          </a:p>
          <a:p>
            <a:endParaRPr lang="en-GB" dirty="0">
              <a:latin typeface="Calibri" panose="020F0502020204030204" pitchFamily="34" charset="0"/>
              <a:cs typeface="Calibri" panose="020F0502020204030204" pitchFamily="34" charset="0"/>
            </a:endParaRPr>
          </a:p>
          <a:p>
            <a:pPr marL="137160" indent="0">
              <a:buNone/>
            </a:pPr>
            <a:endParaRPr lang="en-GB" dirty="0"/>
          </a:p>
        </p:txBody>
      </p:sp>
    </p:spTree>
    <p:extLst>
      <p:ext uri="{BB962C8B-B14F-4D97-AF65-F5344CB8AC3E}">
        <p14:creationId xmlns:p14="http://schemas.microsoft.com/office/powerpoint/2010/main" val="3996213419"/>
      </p:ext>
    </p:extLst>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2438400"/>
          </a:xfrm>
        </p:spPr>
        <p:txBody>
          <a:bodyPr>
            <a:normAutofit fontScale="90000"/>
          </a:bodyPr>
          <a:lstStyle/>
          <a:p>
            <a:pPr algn="l"/>
            <a:r>
              <a:rPr lang="en-GB" dirty="0">
                <a:solidFill>
                  <a:srgbClr val="FF0000"/>
                </a:solidFill>
              </a:rPr>
              <a:t>4. Observe the Moon, using binoculars or a telescope if you can, and describe some of its features ...</a:t>
            </a:r>
          </a:p>
        </p:txBody>
      </p:sp>
      <p:sp>
        <p:nvSpPr>
          <p:cNvPr id="3" name="Content Placeholder 2"/>
          <p:cNvSpPr>
            <a:spLocks noGrp="1"/>
          </p:cNvSpPr>
          <p:nvPr>
            <p:ph idx="1"/>
          </p:nvPr>
        </p:nvSpPr>
        <p:spPr>
          <a:xfrm>
            <a:off x="457200" y="2971800"/>
            <a:ext cx="3581400" cy="3489960"/>
          </a:xfrm>
        </p:spPr>
        <p:txBody>
          <a:bodyPr>
            <a:normAutofit fontScale="77500" lnSpcReduction="20000"/>
          </a:bodyPr>
          <a:lstStyle/>
          <a:p>
            <a:pPr marL="137160" indent="0">
              <a:buNone/>
            </a:pPr>
            <a:r>
              <a:rPr lang="en-GB" b="1" dirty="0">
                <a:solidFill>
                  <a:srgbClr val="FFC000"/>
                </a:solidFill>
                <a:latin typeface="Calibri" panose="020F0502020204030204" pitchFamily="34" charset="0"/>
                <a:cs typeface="Calibri" panose="020F0502020204030204" pitchFamily="34" charset="0"/>
              </a:rPr>
              <a:t>Without optical aid the illuminated face of the Moon appears as a patchwork of dark and light areas.  If you view the Moon near full when it is close to the horizon, veiled by thin cloud or even seen through sunglasses, you can pick out a surprising amount of detail.</a:t>
            </a:r>
            <a:endParaRPr lang="en-GB" dirty="0">
              <a:solidFill>
                <a:srgbClr val="FFC000"/>
              </a:solidFill>
              <a:latin typeface="Calibri" panose="020F0502020204030204" pitchFamily="34" charset="0"/>
              <a:cs typeface="Calibri" panose="020F0502020204030204" pitchFamily="34" charset="0"/>
            </a:endParaRPr>
          </a:p>
        </p:txBody>
      </p: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21175" y="3048000"/>
            <a:ext cx="4451041" cy="25006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9619642"/>
      </p:ext>
    </p:extLst>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219200"/>
            <a:ext cx="7844352" cy="4414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457200" y="381000"/>
            <a:ext cx="5410200" cy="5928360"/>
          </a:xfrm>
        </p:spPr>
        <p:txBody>
          <a:bodyPr>
            <a:normAutofit fontScale="92500" lnSpcReduction="20000"/>
          </a:bodyPr>
          <a:lstStyle/>
          <a:p>
            <a:pPr marL="137160" indent="0">
              <a:buNone/>
            </a:pPr>
            <a:r>
              <a:rPr lang="en-GB" b="1" dirty="0">
                <a:solidFill>
                  <a:srgbClr val="FFC000"/>
                </a:solidFill>
                <a:latin typeface="Calibri" panose="020F0502020204030204" pitchFamily="34" charset="0"/>
                <a:cs typeface="Calibri" panose="020F0502020204030204" pitchFamily="34" charset="0"/>
              </a:rPr>
              <a:t>One third of the Moon’s nearside is covered with seas (Latin ‘</a:t>
            </a:r>
            <a:r>
              <a:rPr lang="en-GB" b="1" dirty="0" err="1">
                <a:solidFill>
                  <a:srgbClr val="FFC000"/>
                </a:solidFill>
                <a:latin typeface="Calibri" panose="020F0502020204030204" pitchFamily="34" charset="0"/>
                <a:cs typeface="Calibri" panose="020F0502020204030204" pitchFamily="34" charset="0"/>
              </a:rPr>
              <a:t>maria</a:t>
            </a:r>
            <a:r>
              <a:rPr lang="en-GB" b="1" dirty="0">
                <a:solidFill>
                  <a:srgbClr val="FFC000"/>
                </a:solidFill>
                <a:latin typeface="Calibri" panose="020F0502020204030204" pitchFamily="34" charset="0"/>
                <a:cs typeface="Calibri" panose="020F0502020204030204" pitchFamily="34" charset="0"/>
              </a:rPr>
              <a:t>’) which appear as dark patches to the naked eye.  The brighter areas which surround them are mountainous, cratered regions (called continents, or ‘terra’) and the bright ray systems surrounding some young impact craters. Of course, the Moon’s seas are such in name only; early observers may once have imagined them to be tracts of water, but astronomers have known for centuries that they are decidedly solid plains.  The </a:t>
            </a:r>
            <a:r>
              <a:rPr lang="en-GB" b="1" dirty="0" err="1">
                <a:solidFill>
                  <a:srgbClr val="FFC000"/>
                </a:solidFill>
                <a:latin typeface="Calibri" panose="020F0502020204030204" pitchFamily="34" charset="0"/>
                <a:cs typeface="Calibri" panose="020F0502020204030204" pitchFamily="34" charset="0"/>
              </a:rPr>
              <a:t>maria</a:t>
            </a:r>
            <a:r>
              <a:rPr lang="en-GB" b="1" dirty="0">
                <a:solidFill>
                  <a:srgbClr val="FFC000"/>
                </a:solidFill>
                <a:latin typeface="Calibri" panose="020F0502020204030204" pitchFamily="34" charset="0"/>
                <a:cs typeface="Calibri" panose="020F0502020204030204" pitchFamily="34" charset="0"/>
              </a:rPr>
              <a:t> are vast sheets of lava that flooded large </a:t>
            </a:r>
            <a:r>
              <a:rPr lang="en-GB" b="1" dirty="0" err="1">
                <a:solidFill>
                  <a:srgbClr val="FFC000"/>
                </a:solidFill>
                <a:latin typeface="Calibri" panose="020F0502020204030204" pitchFamily="34" charset="0"/>
                <a:cs typeface="Calibri" panose="020F0502020204030204" pitchFamily="34" charset="0"/>
              </a:rPr>
              <a:t>asteroidal</a:t>
            </a:r>
            <a:r>
              <a:rPr lang="en-GB" b="1" dirty="0">
                <a:solidFill>
                  <a:srgbClr val="FFC000"/>
                </a:solidFill>
                <a:latin typeface="Calibri" panose="020F0502020204030204" pitchFamily="34" charset="0"/>
                <a:cs typeface="Calibri" panose="020F0502020204030204" pitchFamily="34" charset="0"/>
              </a:rPr>
              <a:t> impact craters several billion years ago.</a:t>
            </a:r>
            <a:endParaRPr lang="en-GB" dirty="0">
              <a:solidFill>
                <a:srgbClr val="FFC000"/>
              </a:solidFill>
              <a:latin typeface="Calibri" panose="020F0502020204030204" pitchFamily="34" charset="0"/>
              <a:cs typeface="Calibri" panose="020F0502020204030204" pitchFamily="34" charset="0"/>
            </a:endParaRPr>
          </a:p>
          <a:p>
            <a:pPr marL="137160" indent="0">
              <a:buNone/>
            </a:pPr>
            <a:endParaRPr lang="en-GB" dirty="0"/>
          </a:p>
        </p:txBody>
      </p:sp>
    </p:spTree>
    <p:extLst>
      <p:ext uri="{BB962C8B-B14F-4D97-AF65-F5344CB8AC3E}">
        <p14:creationId xmlns:p14="http://schemas.microsoft.com/office/powerpoint/2010/main" val="100087437"/>
      </p:ext>
    </p:extLst>
  </p:cSld>
  <p:clrMapOvr>
    <a:masterClrMapping/>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GB" dirty="0">
                <a:solidFill>
                  <a:srgbClr val="FF0000"/>
                </a:solidFill>
              </a:rPr>
              <a:t>5. Identify three constellations …</a:t>
            </a:r>
          </a:p>
        </p:txBody>
      </p:sp>
      <p:sp>
        <p:nvSpPr>
          <p:cNvPr id="3" name="Content Placeholder 2"/>
          <p:cNvSpPr>
            <a:spLocks noGrp="1"/>
          </p:cNvSpPr>
          <p:nvPr>
            <p:ph idx="1"/>
          </p:nvPr>
        </p:nvSpPr>
        <p:spPr>
          <a:xfrm>
            <a:off x="292245" y="1371600"/>
            <a:ext cx="8229600" cy="990600"/>
          </a:xfrm>
        </p:spPr>
        <p:txBody>
          <a:bodyPr/>
          <a:lstStyle/>
          <a:p>
            <a:pPr marL="137160" indent="0">
              <a:buNone/>
            </a:pPr>
            <a:r>
              <a:rPr lang="en-GB" b="1" dirty="0">
                <a:solidFill>
                  <a:srgbClr val="FFC000"/>
                </a:solidFill>
                <a:latin typeface="Calibri" panose="020F0502020204030204" pitchFamily="34" charset="0"/>
                <a:cs typeface="Calibri" panose="020F0502020204030204" pitchFamily="34" charset="0"/>
              </a:rPr>
              <a:t>On a clear, starlit night, can you identify the following constellations?</a:t>
            </a:r>
          </a:p>
          <a:p>
            <a:pPr marL="137160" indent="0">
              <a:buNone/>
            </a:pPr>
            <a:endParaRPr lang="en-GB" b="1" dirty="0">
              <a:solidFill>
                <a:srgbClr val="FFC000"/>
              </a:solidFill>
              <a:latin typeface="Calibri" panose="020F0502020204030204" pitchFamily="34" charset="0"/>
              <a:cs typeface="Calibri" panose="020F0502020204030204" pitchFamily="34" charset="0"/>
            </a:endParaRPr>
          </a:p>
        </p:txBody>
      </p:sp>
      <p:pic>
        <p:nvPicPr>
          <p:cNvPr id="614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9400" y="3886200"/>
            <a:ext cx="1752600" cy="2675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22" y="2633941"/>
            <a:ext cx="5951278" cy="3927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412992" y="2633941"/>
            <a:ext cx="2438400" cy="923330"/>
          </a:xfrm>
          <a:prstGeom prst="rect">
            <a:avLst/>
          </a:prstGeom>
          <a:noFill/>
        </p:spPr>
        <p:txBody>
          <a:bodyPr wrap="square" rtlCol="0">
            <a:spAutoFit/>
          </a:bodyPr>
          <a:lstStyle/>
          <a:p>
            <a:r>
              <a:rPr lang="en-GB" dirty="0">
                <a:latin typeface="Calibri" panose="020F0502020204030204" pitchFamily="34" charset="0"/>
                <a:cs typeface="Calibri" panose="020F0502020204030204" pitchFamily="34" charset="0"/>
              </a:rPr>
              <a:t>The three stars across the middle are referred to as Orion’s Belt.</a:t>
            </a:r>
          </a:p>
        </p:txBody>
      </p:sp>
      <p:sp>
        <p:nvSpPr>
          <p:cNvPr id="5" name="TextBox 4"/>
          <p:cNvSpPr txBox="1"/>
          <p:nvPr/>
        </p:nvSpPr>
        <p:spPr>
          <a:xfrm>
            <a:off x="533400" y="2833996"/>
            <a:ext cx="1143000" cy="584775"/>
          </a:xfrm>
          <a:prstGeom prst="rect">
            <a:avLst/>
          </a:prstGeom>
          <a:solidFill>
            <a:srgbClr val="0070C0"/>
          </a:solidFill>
        </p:spPr>
        <p:txBody>
          <a:bodyPr wrap="square" rtlCol="0">
            <a:spAutoFit/>
          </a:bodyPr>
          <a:lstStyle/>
          <a:p>
            <a:r>
              <a:rPr lang="en-GB" sz="3200" b="1" dirty="0">
                <a:solidFill>
                  <a:srgbClr val="FFC000"/>
                </a:solidFill>
                <a:latin typeface="Calibri" panose="020F0502020204030204" pitchFamily="34" charset="0"/>
                <a:cs typeface="Calibri" panose="020F0502020204030204" pitchFamily="34" charset="0"/>
              </a:rPr>
              <a:t>Orion</a:t>
            </a:r>
          </a:p>
        </p:txBody>
      </p:sp>
    </p:spTree>
    <p:extLst>
      <p:ext uri="{BB962C8B-B14F-4D97-AF65-F5344CB8AC3E}">
        <p14:creationId xmlns:p14="http://schemas.microsoft.com/office/powerpoint/2010/main" val="125699421"/>
      </p:ext>
    </p:extLst>
  </p:cSld>
  <p:clrMapOvr>
    <a:masterClrMapping/>
  </p:clrMapOvr>
  <p:transition spd="slow">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5410200"/>
            <a:ext cx="7696200" cy="1200329"/>
          </a:xfrm>
          <a:prstGeom prst="rect">
            <a:avLst/>
          </a:prstGeom>
          <a:noFill/>
        </p:spPr>
        <p:txBody>
          <a:bodyPr wrap="square" rtlCol="0">
            <a:spAutoFit/>
          </a:bodyPr>
          <a:lstStyle/>
          <a:p>
            <a:r>
              <a:rPr lang="en-GB" sz="2400" dirty="0">
                <a:solidFill>
                  <a:srgbClr val="FFC000"/>
                </a:solidFill>
                <a:latin typeface="Calibri" panose="020F0502020204030204" pitchFamily="34" charset="0"/>
                <a:cs typeface="Calibri" panose="020F0502020204030204" pitchFamily="34" charset="0"/>
              </a:rPr>
              <a:t>The Plough is also known as The Big Dipper, </a:t>
            </a:r>
            <a:r>
              <a:rPr lang="en-GB" sz="2400" dirty="0" err="1">
                <a:solidFill>
                  <a:srgbClr val="FFC000"/>
                </a:solidFill>
                <a:latin typeface="Calibri" panose="020F0502020204030204" pitchFamily="34" charset="0"/>
                <a:cs typeface="Calibri" panose="020F0502020204030204" pitchFamily="34" charset="0"/>
              </a:rPr>
              <a:t>Ursa</a:t>
            </a:r>
            <a:r>
              <a:rPr lang="en-GB" sz="2400" dirty="0">
                <a:solidFill>
                  <a:srgbClr val="FFC000"/>
                </a:solidFill>
                <a:latin typeface="Calibri" panose="020F0502020204030204" pitchFamily="34" charset="0"/>
                <a:cs typeface="Calibri" panose="020F0502020204030204" pitchFamily="34" charset="0"/>
              </a:rPr>
              <a:t> Major or the Great Bear.  This constellation can help you locate The North Star.</a:t>
            </a:r>
            <a:endParaRPr lang="en-GB" sz="2400" dirty="0"/>
          </a:p>
        </p:txBody>
      </p:sp>
      <p:pic>
        <p:nvPicPr>
          <p:cNvPr id="717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626031"/>
            <a:ext cx="3028950" cy="3667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04800"/>
            <a:ext cx="5348748"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2616495"/>
            <a:ext cx="3521076" cy="26408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248401" y="762000"/>
            <a:ext cx="2133600" cy="584775"/>
          </a:xfrm>
          <a:prstGeom prst="rect">
            <a:avLst/>
          </a:prstGeom>
          <a:solidFill>
            <a:srgbClr val="0070C0"/>
          </a:solidFill>
        </p:spPr>
        <p:txBody>
          <a:bodyPr wrap="square" rtlCol="0">
            <a:spAutoFit/>
          </a:bodyPr>
          <a:lstStyle/>
          <a:p>
            <a:r>
              <a:rPr lang="en-GB" sz="3200" b="1" dirty="0">
                <a:solidFill>
                  <a:srgbClr val="FFC000"/>
                </a:solidFill>
                <a:latin typeface="Calibri" panose="020F0502020204030204" pitchFamily="34" charset="0"/>
                <a:cs typeface="Calibri" panose="020F0502020204030204" pitchFamily="34" charset="0"/>
              </a:rPr>
              <a:t>The Plough</a:t>
            </a:r>
          </a:p>
        </p:txBody>
      </p:sp>
    </p:spTree>
    <p:extLst>
      <p:ext uri="{BB962C8B-B14F-4D97-AF65-F5344CB8AC3E}">
        <p14:creationId xmlns:p14="http://schemas.microsoft.com/office/powerpoint/2010/main" val="799476779"/>
      </p:ext>
    </p:extLst>
  </p:cSld>
  <p:clrMapOvr>
    <a:masterClrMapping/>
  </p:clrMapOvr>
  <p:transition spd="slow">
    <p:cov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2895600"/>
            <a:ext cx="3352800" cy="3621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85750"/>
            <a:ext cx="5686827" cy="2990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7000" y="609600"/>
            <a:ext cx="1880212"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04800" y="3524097"/>
            <a:ext cx="2057400" cy="584775"/>
          </a:xfrm>
          <a:prstGeom prst="rect">
            <a:avLst/>
          </a:prstGeom>
          <a:solidFill>
            <a:srgbClr val="0070C0"/>
          </a:solidFill>
        </p:spPr>
        <p:txBody>
          <a:bodyPr wrap="square" rtlCol="0">
            <a:spAutoFit/>
          </a:bodyPr>
          <a:lstStyle/>
          <a:p>
            <a:r>
              <a:rPr lang="en-GB" sz="3200" b="1" dirty="0">
                <a:solidFill>
                  <a:srgbClr val="FFC000"/>
                </a:solidFill>
                <a:latin typeface="Calibri" panose="020F0502020204030204" pitchFamily="34" charset="0"/>
                <a:cs typeface="Calibri" panose="020F0502020204030204" pitchFamily="34" charset="0"/>
              </a:rPr>
              <a:t>Cassiopeia</a:t>
            </a:r>
          </a:p>
        </p:txBody>
      </p:sp>
      <p:sp>
        <p:nvSpPr>
          <p:cNvPr id="5" name="TextBox 4"/>
          <p:cNvSpPr txBox="1"/>
          <p:nvPr/>
        </p:nvSpPr>
        <p:spPr>
          <a:xfrm>
            <a:off x="304800" y="4348886"/>
            <a:ext cx="4648200" cy="1015663"/>
          </a:xfrm>
          <a:prstGeom prst="rect">
            <a:avLst/>
          </a:prstGeom>
          <a:noFill/>
        </p:spPr>
        <p:txBody>
          <a:bodyPr wrap="square" rtlCol="0">
            <a:spAutoFit/>
          </a:bodyPr>
          <a:lstStyle/>
          <a:p>
            <a:r>
              <a:rPr lang="en-GB" sz="2000" b="1" dirty="0">
                <a:solidFill>
                  <a:srgbClr val="FFC000"/>
                </a:solidFill>
                <a:latin typeface="Calibri" panose="020F0502020204030204" pitchFamily="34" charset="0"/>
                <a:cs typeface="Calibri" panose="020F0502020204030204" pitchFamily="34" charset="0"/>
              </a:rPr>
              <a:t>In the shape of a W, can you spot this</a:t>
            </a:r>
          </a:p>
          <a:p>
            <a:r>
              <a:rPr lang="en-GB" sz="2000" b="1" dirty="0">
                <a:solidFill>
                  <a:srgbClr val="FFC000"/>
                </a:solidFill>
                <a:latin typeface="Calibri" panose="020F0502020204030204" pitchFamily="34" charset="0"/>
                <a:cs typeface="Calibri" panose="020F0502020204030204" pitchFamily="34" charset="0"/>
              </a:rPr>
              <a:t>distinctive constellation in the night sky?  It might appear to be upside down.</a:t>
            </a:r>
          </a:p>
        </p:txBody>
      </p:sp>
    </p:spTree>
    <p:extLst>
      <p:ext uri="{BB962C8B-B14F-4D97-AF65-F5344CB8AC3E}">
        <p14:creationId xmlns:p14="http://schemas.microsoft.com/office/powerpoint/2010/main" val="224488061"/>
      </p:ext>
    </p:extLst>
  </p:cSld>
  <p:clrMapOvr>
    <a:masterClrMapping/>
  </p:clrMapOvr>
  <p:transition spd="slow">
    <p:cov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82762"/>
          </a:xfrm>
        </p:spPr>
        <p:txBody>
          <a:bodyPr>
            <a:normAutofit fontScale="90000"/>
          </a:bodyPr>
          <a:lstStyle/>
          <a:p>
            <a:pPr algn="l"/>
            <a:r>
              <a:rPr lang="en-GB" dirty="0">
                <a:solidFill>
                  <a:srgbClr val="FF0000"/>
                </a:solidFill>
              </a:rPr>
              <a:t>6. Find out about two space-related subjects and present some information about them.</a:t>
            </a:r>
          </a:p>
        </p:txBody>
      </p:sp>
      <p:sp>
        <p:nvSpPr>
          <p:cNvPr id="3" name="Content Placeholder 2"/>
          <p:cNvSpPr>
            <a:spLocks noGrp="1"/>
          </p:cNvSpPr>
          <p:nvPr>
            <p:ph idx="1"/>
          </p:nvPr>
        </p:nvSpPr>
        <p:spPr>
          <a:xfrm>
            <a:off x="304800" y="2362200"/>
            <a:ext cx="3733800" cy="3870960"/>
          </a:xfrm>
        </p:spPr>
        <p:txBody>
          <a:bodyPr>
            <a:normAutofit lnSpcReduction="10000"/>
          </a:bodyPr>
          <a:lstStyle/>
          <a:p>
            <a:pPr marL="137160" indent="0">
              <a:buNone/>
            </a:pPr>
            <a:r>
              <a:rPr lang="en-GB" b="1" dirty="0">
                <a:solidFill>
                  <a:srgbClr val="FFC000"/>
                </a:solidFill>
                <a:latin typeface="Calibri" panose="020F0502020204030204" pitchFamily="34" charset="0"/>
                <a:cs typeface="Calibri" panose="020F0502020204030204" pitchFamily="34" charset="0"/>
              </a:rPr>
              <a:t>It’s over to you …</a:t>
            </a:r>
          </a:p>
          <a:p>
            <a:pPr marL="137160" indent="0">
              <a:buNone/>
            </a:pPr>
            <a:r>
              <a:rPr lang="en-GB" b="1" dirty="0">
                <a:solidFill>
                  <a:srgbClr val="FFC000"/>
                </a:solidFill>
                <a:latin typeface="Calibri" panose="020F0502020204030204" pitchFamily="34" charset="0"/>
                <a:cs typeface="Calibri" panose="020F0502020204030204" pitchFamily="34" charset="0"/>
              </a:rPr>
              <a:t>Once you have completed this part of the badge, let </a:t>
            </a:r>
            <a:r>
              <a:rPr lang="en-GB" b="1" dirty="0" err="1">
                <a:solidFill>
                  <a:srgbClr val="FFC000"/>
                </a:solidFill>
                <a:latin typeface="Calibri" panose="020F0502020204030204" pitchFamily="34" charset="0"/>
                <a:cs typeface="Calibri" panose="020F0502020204030204" pitchFamily="34" charset="0"/>
              </a:rPr>
              <a:t>Akela</a:t>
            </a:r>
            <a:r>
              <a:rPr lang="en-GB" b="1" dirty="0">
                <a:solidFill>
                  <a:srgbClr val="FFC000"/>
                </a:solidFill>
                <a:latin typeface="Calibri" panose="020F0502020204030204" pitchFamily="34" charset="0"/>
                <a:cs typeface="Calibri" panose="020F0502020204030204" pitchFamily="34" charset="0"/>
              </a:rPr>
              <a:t> know what you have discovered.</a:t>
            </a:r>
          </a:p>
          <a:p>
            <a:pPr marL="137160" indent="0">
              <a:buNone/>
            </a:pPr>
            <a:r>
              <a:rPr lang="en-GB" b="1" dirty="0">
                <a:solidFill>
                  <a:srgbClr val="FFC000"/>
                </a:solidFill>
                <a:latin typeface="Calibri" panose="020F0502020204030204" pitchFamily="34" charset="0"/>
                <a:cs typeface="Calibri" panose="020F0502020204030204" pitchFamily="34" charset="0"/>
              </a:rPr>
              <a:t>Maybe one day you will have the chance </a:t>
            </a:r>
            <a:r>
              <a:rPr lang="en-GB" b="1">
                <a:solidFill>
                  <a:srgbClr val="FFC000"/>
                </a:solidFill>
                <a:latin typeface="Calibri" panose="020F0502020204030204" pitchFamily="34" charset="0"/>
                <a:cs typeface="Calibri" panose="020F0502020204030204" pitchFamily="34" charset="0"/>
              </a:rPr>
              <a:t>to visit the </a:t>
            </a:r>
            <a:r>
              <a:rPr lang="en-GB" b="1" dirty="0">
                <a:solidFill>
                  <a:srgbClr val="FFC000"/>
                </a:solidFill>
                <a:latin typeface="Calibri" panose="020F0502020204030204" pitchFamily="34" charset="0"/>
                <a:cs typeface="Calibri" panose="020F0502020204030204" pitchFamily="34" charset="0"/>
              </a:rPr>
              <a:t>moon!</a:t>
            </a:r>
          </a:p>
        </p:txBody>
      </p:sp>
      <p:pic>
        <p:nvPicPr>
          <p:cNvPr id="921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05905" y="2133600"/>
            <a:ext cx="4339244"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4405853"/>
            <a:ext cx="3311148" cy="2207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4027481"/>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GB" dirty="0">
                <a:solidFill>
                  <a:srgbClr val="FF0000"/>
                </a:solidFill>
              </a:rPr>
              <a:t>1. Make a model or draw a simple diagram of the solar system …</a:t>
            </a:r>
          </a:p>
        </p:txBody>
      </p:sp>
      <p:sp>
        <p:nvSpPr>
          <p:cNvPr id="3" name="Content Placeholder 2"/>
          <p:cNvSpPr>
            <a:spLocks noGrp="1"/>
          </p:cNvSpPr>
          <p:nvPr>
            <p:ph idx="1"/>
          </p:nvPr>
        </p:nvSpPr>
        <p:spPr>
          <a:xfrm>
            <a:off x="6019800" y="1600200"/>
            <a:ext cx="2667000" cy="4709160"/>
          </a:xfrm>
        </p:spPr>
        <p:txBody>
          <a:bodyPr>
            <a:noAutofit/>
          </a:bodyPr>
          <a:lstStyle/>
          <a:p>
            <a:pPr marL="137160" indent="0">
              <a:buNone/>
            </a:pPr>
            <a:r>
              <a:rPr lang="en-GB" sz="2000" dirty="0">
                <a:latin typeface="Calibri" panose="020F0502020204030204" pitchFamily="34" charset="0"/>
                <a:cs typeface="Calibri" panose="020F0502020204030204" pitchFamily="34" charset="0"/>
              </a:rPr>
              <a:t>There are eight planets in our solar system:</a:t>
            </a:r>
          </a:p>
          <a:p>
            <a:pPr marL="137160" indent="0">
              <a:buNone/>
            </a:pPr>
            <a:r>
              <a:rPr lang="en-GB" sz="2000" b="1" dirty="0">
                <a:solidFill>
                  <a:srgbClr val="FFC000"/>
                </a:solidFill>
                <a:latin typeface="Calibri" panose="020F0502020204030204" pitchFamily="34" charset="0"/>
                <a:cs typeface="Calibri" panose="020F0502020204030204" pitchFamily="34" charset="0"/>
              </a:rPr>
              <a:t>Mercury</a:t>
            </a:r>
          </a:p>
          <a:p>
            <a:pPr marL="137160" indent="0">
              <a:buNone/>
            </a:pPr>
            <a:r>
              <a:rPr lang="en-GB" sz="2000" b="1" dirty="0">
                <a:solidFill>
                  <a:schemeClr val="accent6">
                    <a:lumMod val="60000"/>
                    <a:lumOff val="40000"/>
                  </a:schemeClr>
                </a:solidFill>
                <a:latin typeface="Calibri" panose="020F0502020204030204" pitchFamily="34" charset="0"/>
                <a:cs typeface="Calibri" panose="020F0502020204030204" pitchFamily="34" charset="0"/>
              </a:rPr>
              <a:t>Venus</a:t>
            </a:r>
          </a:p>
          <a:p>
            <a:pPr marL="137160" indent="0">
              <a:buNone/>
            </a:pPr>
            <a:r>
              <a:rPr lang="en-GB" sz="2000" b="1" dirty="0">
                <a:solidFill>
                  <a:srgbClr val="0070C0"/>
                </a:solidFill>
                <a:latin typeface="Calibri" panose="020F0502020204030204" pitchFamily="34" charset="0"/>
                <a:cs typeface="Calibri" panose="020F0502020204030204" pitchFamily="34" charset="0"/>
              </a:rPr>
              <a:t>Earth</a:t>
            </a:r>
          </a:p>
          <a:p>
            <a:pPr marL="137160" indent="0">
              <a:buNone/>
            </a:pPr>
            <a:r>
              <a:rPr lang="en-GB" sz="2000" b="1" dirty="0">
                <a:solidFill>
                  <a:schemeClr val="accent1">
                    <a:lumMod val="75000"/>
                  </a:schemeClr>
                </a:solidFill>
                <a:latin typeface="Calibri" panose="020F0502020204030204" pitchFamily="34" charset="0"/>
                <a:cs typeface="Calibri" panose="020F0502020204030204" pitchFamily="34" charset="0"/>
              </a:rPr>
              <a:t>Mars</a:t>
            </a:r>
          </a:p>
          <a:p>
            <a:pPr marL="137160" indent="0">
              <a:buNone/>
            </a:pPr>
            <a:r>
              <a:rPr lang="en-GB" sz="2000" b="1" dirty="0">
                <a:solidFill>
                  <a:schemeClr val="accent6">
                    <a:lumMod val="20000"/>
                    <a:lumOff val="80000"/>
                  </a:schemeClr>
                </a:solidFill>
                <a:latin typeface="Calibri" panose="020F0502020204030204" pitchFamily="34" charset="0"/>
                <a:cs typeface="Calibri" panose="020F0502020204030204" pitchFamily="34" charset="0"/>
              </a:rPr>
              <a:t>Jupiter</a:t>
            </a:r>
          </a:p>
          <a:p>
            <a:pPr marL="137160" indent="0">
              <a:buNone/>
            </a:pPr>
            <a:r>
              <a:rPr lang="en-GB" sz="2000" b="1" dirty="0">
                <a:solidFill>
                  <a:schemeClr val="accent6"/>
                </a:solidFill>
                <a:latin typeface="Calibri" panose="020F0502020204030204" pitchFamily="34" charset="0"/>
                <a:cs typeface="Calibri" panose="020F0502020204030204" pitchFamily="34" charset="0"/>
              </a:rPr>
              <a:t>Saturn</a:t>
            </a:r>
          </a:p>
          <a:p>
            <a:pPr marL="137160" indent="0">
              <a:buNone/>
            </a:pPr>
            <a:r>
              <a:rPr lang="en-GB" sz="2000" b="1" dirty="0">
                <a:solidFill>
                  <a:srgbClr val="00B0F0"/>
                </a:solidFill>
                <a:latin typeface="Calibri" panose="020F0502020204030204" pitchFamily="34" charset="0"/>
                <a:cs typeface="Calibri" panose="020F0502020204030204" pitchFamily="34" charset="0"/>
              </a:rPr>
              <a:t>Uranus</a:t>
            </a:r>
          </a:p>
          <a:p>
            <a:pPr marL="137160" indent="0">
              <a:buNone/>
            </a:pPr>
            <a:r>
              <a:rPr lang="en-GB" sz="2000" b="1" dirty="0">
                <a:solidFill>
                  <a:srgbClr val="0066FF"/>
                </a:solidFill>
                <a:latin typeface="Calibri" panose="020F0502020204030204" pitchFamily="34" charset="0"/>
                <a:cs typeface="Calibri" panose="020F0502020204030204" pitchFamily="34" charset="0"/>
              </a:rPr>
              <a:t>Neptune</a:t>
            </a:r>
          </a:p>
          <a:p>
            <a:pPr marL="137160" indent="0">
              <a:buNone/>
            </a:pPr>
            <a:r>
              <a:rPr lang="en-GB" sz="1600" dirty="0">
                <a:latin typeface="Calibri" panose="020F0502020204030204" pitchFamily="34" charset="0"/>
                <a:cs typeface="Calibri" panose="020F0502020204030204" pitchFamily="34" charset="0"/>
              </a:rPr>
              <a:t>(</a:t>
            </a:r>
            <a:r>
              <a:rPr lang="en-GB" sz="1600" b="1" dirty="0">
                <a:solidFill>
                  <a:schemeClr val="tx1">
                    <a:lumMod val="65000"/>
                  </a:schemeClr>
                </a:solidFill>
                <a:latin typeface="Calibri" panose="020F0502020204030204" pitchFamily="34" charset="0"/>
                <a:cs typeface="Calibri" panose="020F0502020204030204" pitchFamily="34" charset="0"/>
              </a:rPr>
              <a:t>Pluto</a:t>
            </a:r>
            <a:r>
              <a:rPr lang="en-GB" sz="1600" dirty="0">
                <a:latin typeface="Calibri" panose="020F0502020204030204" pitchFamily="34" charset="0"/>
                <a:cs typeface="Calibri" panose="020F0502020204030204" pitchFamily="34" charset="0"/>
              </a:rPr>
              <a:t> has been downgraded to a Dwarf Planet)</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651431"/>
            <a:ext cx="5257800" cy="4673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9785156"/>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5486400"/>
            <a:ext cx="7924800" cy="1077218"/>
          </a:xfrm>
          <a:prstGeom prst="rect">
            <a:avLst/>
          </a:prstGeom>
          <a:noFill/>
        </p:spPr>
        <p:txBody>
          <a:bodyPr wrap="square" rtlCol="0">
            <a:spAutoFit/>
          </a:bodyPr>
          <a:lstStyle/>
          <a:p>
            <a:r>
              <a:rPr lang="en-GB" sz="3200" dirty="0">
                <a:solidFill>
                  <a:srgbClr val="FFC000"/>
                </a:solidFill>
                <a:latin typeface="Calibri" panose="020F0502020204030204" pitchFamily="34" charset="0"/>
                <a:cs typeface="Calibri" panose="020F0502020204030204" pitchFamily="34" charset="0"/>
              </a:rPr>
              <a:t>You can use something called a mnemonic to remember what order they are from the Sun.</a:t>
            </a:r>
          </a:p>
        </p:txBody>
      </p:sp>
      <p:pic>
        <p:nvPicPr>
          <p:cNvPr id="205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341026"/>
            <a:ext cx="3344184" cy="2510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2971800"/>
            <a:ext cx="8229600" cy="2377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57800" y="304800"/>
            <a:ext cx="2480872" cy="2602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8311325"/>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pPr algn="l"/>
            <a:r>
              <a:rPr lang="en-GB" dirty="0">
                <a:solidFill>
                  <a:srgbClr val="FF0000"/>
                </a:solidFill>
              </a:rPr>
              <a:t>Activity …</a:t>
            </a:r>
          </a:p>
        </p:txBody>
      </p:sp>
      <p:sp>
        <p:nvSpPr>
          <p:cNvPr id="3" name="Content Placeholder 2"/>
          <p:cNvSpPr>
            <a:spLocks noGrp="1"/>
          </p:cNvSpPr>
          <p:nvPr>
            <p:ph idx="1"/>
          </p:nvPr>
        </p:nvSpPr>
        <p:spPr/>
        <p:txBody>
          <a:bodyPr/>
          <a:lstStyle/>
          <a:p>
            <a:pPr marL="137160" indent="0">
              <a:buNone/>
            </a:pPr>
            <a:r>
              <a:rPr lang="en-GB" dirty="0">
                <a:solidFill>
                  <a:srgbClr val="FFC000"/>
                </a:solidFill>
                <a:latin typeface="Calibri" panose="020F0502020204030204" pitchFamily="34" charset="0"/>
                <a:cs typeface="Calibri" panose="020F0502020204030204" pitchFamily="34" charset="0"/>
              </a:rPr>
              <a:t>Hopefully you should have the </a:t>
            </a:r>
          </a:p>
          <a:p>
            <a:pPr marL="137160" indent="0">
              <a:buNone/>
            </a:pPr>
            <a:r>
              <a:rPr lang="en-GB" dirty="0">
                <a:solidFill>
                  <a:srgbClr val="FFC000"/>
                </a:solidFill>
                <a:latin typeface="Calibri" panose="020F0502020204030204" pitchFamily="34" charset="0"/>
                <a:cs typeface="Calibri" panose="020F0502020204030204" pitchFamily="34" charset="0"/>
              </a:rPr>
              <a:t>following to hand:</a:t>
            </a:r>
          </a:p>
          <a:p>
            <a:pPr marL="137160" indent="0">
              <a:buNone/>
            </a:pPr>
            <a:endParaRPr lang="en-GB" dirty="0">
              <a:solidFill>
                <a:srgbClr val="FFC000"/>
              </a:solidFill>
              <a:latin typeface="Calibri" panose="020F0502020204030204" pitchFamily="34" charset="0"/>
              <a:cs typeface="Calibri" panose="020F0502020204030204" pitchFamily="34" charset="0"/>
            </a:endParaRPr>
          </a:p>
          <a:p>
            <a:pPr>
              <a:buClr>
                <a:schemeClr val="bg1"/>
              </a:buClr>
              <a:buFont typeface="Wingdings" panose="05000000000000000000" pitchFamily="2" charset="2"/>
              <a:buChar char="q"/>
            </a:pPr>
            <a:r>
              <a:rPr lang="en-GB" dirty="0">
                <a:solidFill>
                  <a:srgbClr val="FFC000"/>
                </a:solidFill>
                <a:latin typeface="Calibri" panose="020F0502020204030204" pitchFamily="34" charset="0"/>
                <a:cs typeface="Calibri" panose="020F0502020204030204" pitchFamily="34" charset="0"/>
              </a:rPr>
              <a:t>the Solar System printouts (sent by email yesterday)</a:t>
            </a:r>
          </a:p>
          <a:p>
            <a:pPr>
              <a:buClr>
                <a:schemeClr val="bg1"/>
              </a:buClr>
              <a:buFont typeface="Wingdings" panose="05000000000000000000" pitchFamily="2" charset="2"/>
              <a:buChar char="q"/>
            </a:pPr>
            <a:r>
              <a:rPr lang="en-GB" dirty="0">
                <a:solidFill>
                  <a:srgbClr val="FFC000"/>
                </a:solidFill>
                <a:latin typeface="Calibri" panose="020F0502020204030204" pitchFamily="34" charset="0"/>
                <a:cs typeface="Calibri" panose="020F0502020204030204" pitchFamily="34" charset="0"/>
              </a:rPr>
              <a:t>a plain piece of A4 paper (or larger)</a:t>
            </a:r>
          </a:p>
          <a:p>
            <a:pPr>
              <a:buClr>
                <a:schemeClr val="bg1"/>
              </a:buClr>
              <a:buFont typeface="Wingdings" panose="05000000000000000000" pitchFamily="2" charset="2"/>
              <a:buChar char="q"/>
            </a:pPr>
            <a:r>
              <a:rPr lang="en-GB" dirty="0">
                <a:solidFill>
                  <a:srgbClr val="FFC000"/>
                </a:solidFill>
                <a:latin typeface="Calibri" panose="020F0502020204030204" pitchFamily="34" charset="0"/>
                <a:cs typeface="Calibri" panose="020F0502020204030204" pitchFamily="34" charset="0"/>
              </a:rPr>
              <a:t>a pair of sharp scissors</a:t>
            </a:r>
          </a:p>
          <a:p>
            <a:pPr>
              <a:buClr>
                <a:schemeClr val="bg1"/>
              </a:buClr>
              <a:buFont typeface="Wingdings" panose="05000000000000000000" pitchFamily="2" charset="2"/>
              <a:buChar char="q"/>
            </a:pPr>
            <a:r>
              <a:rPr lang="en-GB" dirty="0">
                <a:solidFill>
                  <a:srgbClr val="FFC000"/>
                </a:solidFill>
                <a:latin typeface="Calibri" panose="020F0502020204030204" pitchFamily="34" charset="0"/>
                <a:cs typeface="Calibri" panose="020F0502020204030204" pitchFamily="34" charset="0"/>
              </a:rPr>
              <a:t>some clear sticky tape, a glue stick or similar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0" y="304800"/>
            <a:ext cx="3302000" cy="2576996"/>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736083">
            <a:off x="3090277" y="5354619"/>
            <a:ext cx="1281953" cy="99060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795783">
            <a:off x="4668477" y="5410348"/>
            <a:ext cx="1281177" cy="990000"/>
          </a:xfrm>
          <a:prstGeom prst="rect">
            <a:avLst/>
          </a:prstGeom>
        </p:spPr>
      </p:pic>
    </p:spTree>
    <p:extLst>
      <p:ext uri="{BB962C8B-B14F-4D97-AF65-F5344CB8AC3E}">
        <p14:creationId xmlns:p14="http://schemas.microsoft.com/office/powerpoint/2010/main" val="1534158248"/>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763000" cy="6477000"/>
          </a:xfrm>
        </p:spPr>
        <p:txBody>
          <a:bodyPr>
            <a:normAutofit/>
          </a:bodyPr>
          <a:lstStyle/>
          <a:p>
            <a:pPr marL="651510" indent="-514350">
              <a:buClr>
                <a:srgbClr val="FFC000"/>
              </a:buClr>
              <a:buFont typeface="+mj-lt"/>
              <a:buAutoNum type="arabicPeriod"/>
            </a:pPr>
            <a:r>
              <a:rPr lang="en-GB" sz="2400" dirty="0">
                <a:solidFill>
                  <a:srgbClr val="FFC000"/>
                </a:solidFill>
                <a:latin typeface="Calibri" panose="020F0502020204030204" pitchFamily="34" charset="0"/>
                <a:cs typeface="Calibri" panose="020F0502020204030204" pitchFamily="34" charset="0"/>
              </a:rPr>
              <a:t>Carefully cut out the Sun and the eight planets.</a:t>
            </a:r>
          </a:p>
          <a:p>
            <a:pPr marL="651510" indent="-514350">
              <a:buClr>
                <a:srgbClr val="FFC000"/>
              </a:buClr>
              <a:buFont typeface="+mj-lt"/>
              <a:buAutoNum type="arabicPeriod"/>
            </a:pPr>
            <a:r>
              <a:rPr lang="en-GB" sz="2400" dirty="0">
                <a:solidFill>
                  <a:srgbClr val="FFC000"/>
                </a:solidFill>
                <a:latin typeface="Calibri" panose="020F0502020204030204" pitchFamily="34" charset="0"/>
                <a:cs typeface="Calibri" panose="020F0502020204030204" pitchFamily="34" charset="0"/>
              </a:rPr>
              <a:t>Carefully cut out the eight named arms.</a:t>
            </a:r>
          </a:p>
          <a:p>
            <a:pPr marL="651510" indent="-514350">
              <a:buClr>
                <a:srgbClr val="FFC000"/>
              </a:buClr>
              <a:buFont typeface="+mj-lt"/>
              <a:buAutoNum type="arabicPeriod"/>
            </a:pPr>
            <a:r>
              <a:rPr lang="en-GB" sz="2400" dirty="0">
                <a:solidFill>
                  <a:srgbClr val="FFC000"/>
                </a:solidFill>
                <a:latin typeface="Calibri" panose="020F0502020204030204" pitchFamily="34" charset="0"/>
                <a:cs typeface="Calibri" panose="020F0502020204030204" pitchFamily="34" charset="0"/>
              </a:rPr>
              <a:t>Stick each of the planets to its correct arm.  Secure the other end of the arm to the middle of the paper as per the Finished Image diagram (or see 5 below).</a:t>
            </a:r>
          </a:p>
          <a:p>
            <a:pPr marL="651510" indent="-514350">
              <a:buClr>
                <a:srgbClr val="FFC000"/>
              </a:buClr>
              <a:buFont typeface="+mj-lt"/>
              <a:buAutoNum type="arabicPeriod"/>
            </a:pPr>
            <a:r>
              <a:rPr lang="en-GB" sz="2400" dirty="0">
                <a:solidFill>
                  <a:srgbClr val="FFC000"/>
                </a:solidFill>
                <a:latin typeface="Calibri" panose="020F0502020204030204" pitchFamily="34" charset="0"/>
                <a:cs typeface="Calibri" panose="020F0502020204030204" pitchFamily="34" charset="0"/>
              </a:rPr>
              <a:t>Glue the Sun in the middle of your page.</a:t>
            </a:r>
          </a:p>
          <a:p>
            <a:pPr marL="651510" indent="-514350">
              <a:buClr>
                <a:srgbClr val="FFC000"/>
              </a:buClr>
              <a:buFont typeface="+mj-lt"/>
              <a:buAutoNum type="arabicPeriod"/>
            </a:pPr>
            <a:r>
              <a:rPr lang="en-GB" sz="2400" dirty="0">
                <a:solidFill>
                  <a:srgbClr val="FFC000"/>
                </a:solidFill>
                <a:latin typeface="Calibri" panose="020F0502020204030204" pitchFamily="34" charset="0"/>
                <a:cs typeface="Calibri" panose="020F0502020204030204" pitchFamily="34" charset="0"/>
              </a:rPr>
              <a:t>If you print the images on cardstock, you could make the planets orbit the sun by just gluing them onto the ends of the arms and using a split pin in the middle to enable rotation.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399" y="4114800"/>
            <a:ext cx="3319861"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rot="20621527">
            <a:off x="4919749" y="4477223"/>
            <a:ext cx="3313728" cy="1323439"/>
          </a:xfrm>
          <a:prstGeom prst="rect">
            <a:avLst/>
          </a:prstGeom>
          <a:solidFill>
            <a:schemeClr val="accent6"/>
          </a:solidFill>
          <a:effectLst>
            <a:outerShdw blurRad="76200" dir="13500000" sy="23000" kx="1200000" algn="br" rotWithShape="0">
              <a:prstClr val="black">
                <a:alpha val="20000"/>
              </a:prstClr>
            </a:outerShdw>
          </a:effectLst>
        </p:spPr>
        <p:txBody>
          <a:bodyPr wrap="none" rtlCol="0">
            <a:spAutoFit/>
          </a:bodyPr>
          <a:lstStyle/>
          <a:p>
            <a:r>
              <a:rPr lang="en-GB" sz="2000" b="1" dirty="0">
                <a:solidFill>
                  <a:srgbClr val="C00000"/>
                </a:solidFill>
                <a:latin typeface="Kristen ITC" panose="03050502040202030202" pitchFamily="66" charset="0"/>
              </a:rPr>
              <a:t>Well done!  You have </a:t>
            </a:r>
          </a:p>
          <a:p>
            <a:r>
              <a:rPr lang="en-GB" sz="2000" b="1" dirty="0">
                <a:solidFill>
                  <a:srgbClr val="C00000"/>
                </a:solidFill>
                <a:latin typeface="Kristen ITC" panose="03050502040202030202" pitchFamily="66" charset="0"/>
              </a:rPr>
              <a:t>completed the first part </a:t>
            </a:r>
          </a:p>
          <a:p>
            <a:r>
              <a:rPr lang="en-GB" sz="2000" b="1" dirty="0">
                <a:solidFill>
                  <a:srgbClr val="C00000"/>
                </a:solidFill>
                <a:latin typeface="Kristen ITC" panose="03050502040202030202" pitchFamily="66" charset="0"/>
              </a:rPr>
              <a:t>of your Astronomer </a:t>
            </a:r>
          </a:p>
          <a:p>
            <a:r>
              <a:rPr lang="en-GB" sz="2000" b="1" dirty="0">
                <a:solidFill>
                  <a:srgbClr val="C00000"/>
                </a:solidFill>
                <a:latin typeface="Kristen ITC" panose="03050502040202030202" pitchFamily="66" charset="0"/>
              </a:rPr>
              <a:t>Badge!</a:t>
            </a:r>
          </a:p>
        </p:txBody>
      </p:sp>
    </p:spTree>
    <p:extLst>
      <p:ext uri="{BB962C8B-B14F-4D97-AF65-F5344CB8AC3E}">
        <p14:creationId xmlns:p14="http://schemas.microsoft.com/office/powerpoint/2010/main" val="423837821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GB" dirty="0">
                <a:solidFill>
                  <a:srgbClr val="FF0000"/>
                </a:solidFill>
              </a:rPr>
              <a:t>2. Explain the difference between a planet and a star…</a:t>
            </a:r>
          </a:p>
        </p:txBody>
      </p:sp>
      <p:sp>
        <p:nvSpPr>
          <p:cNvPr id="3" name="Content Placeholder 2"/>
          <p:cNvSpPr>
            <a:spLocks noGrp="1"/>
          </p:cNvSpPr>
          <p:nvPr>
            <p:ph idx="1"/>
          </p:nvPr>
        </p:nvSpPr>
        <p:spPr/>
        <p:txBody>
          <a:bodyPr>
            <a:normAutofit fontScale="92500" lnSpcReduction="10000"/>
          </a:bodyPr>
          <a:lstStyle/>
          <a:p>
            <a:pPr marL="137160" indent="0">
              <a:buNone/>
            </a:pPr>
            <a:r>
              <a:rPr lang="en-GB" b="1" dirty="0">
                <a:solidFill>
                  <a:srgbClr val="FFC000"/>
                </a:solidFill>
                <a:latin typeface="Calibri" panose="020F0502020204030204" pitchFamily="34" charset="0"/>
                <a:cs typeface="Calibri" panose="020F0502020204030204" pitchFamily="34" charset="0"/>
              </a:rPr>
              <a:t>There are five main differences between planets and stars:</a:t>
            </a:r>
          </a:p>
          <a:p>
            <a:pPr marL="651510" indent="-514350">
              <a:buClr>
                <a:srgbClr val="FFC000"/>
              </a:buClr>
              <a:buFont typeface="+mj-lt"/>
              <a:buAutoNum type="arabicPeriod"/>
            </a:pPr>
            <a:r>
              <a:rPr lang="en-GB" b="1" dirty="0">
                <a:solidFill>
                  <a:srgbClr val="FFC000"/>
                </a:solidFill>
                <a:latin typeface="Calibri" panose="020F0502020204030204" pitchFamily="34" charset="0"/>
                <a:cs typeface="Calibri" panose="020F0502020204030204" pitchFamily="34" charset="0"/>
              </a:rPr>
              <a:t>Planets always orbit around a star - never the other way around.</a:t>
            </a:r>
          </a:p>
          <a:p>
            <a:pPr marL="651510" indent="-514350">
              <a:buClr>
                <a:srgbClr val="FFC000"/>
              </a:buClr>
              <a:buFont typeface="+mj-lt"/>
              <a:buAutoNum type="arabicPeriod"/>
            </a:pPr>
            <a:r>
              <a:rPr lang="en-GB" b="1" dirty="0">
                <a:solidFill>
                  <a:srgbClr val="FFC000"/>
                </a:solidFill>
                <a:latin typeface="Calibri" panose="020F0502020204030204" pitchFamily="34" charset="0"/>
                <a:cs typeface="Calibri" panose="020F0502020204030204" pitchFamily="34" charset="0"/>
              </a:rPr>
              <a:t>Planets are made of rock, ice, gas or water.  Stars are made of plasma.</a:t>
            </a:r>
          </a:p>
          <a:p>
            <a:pPr marL="651510" indent="-514350">
              <a:buClr>
                <a:srgbClr val="FFC000"/>
              </a:buClr>
              <a:buFont typeface="+mj-lt"/>
              <a:buAutoNum type="arabicPeriod"/>
            </a:pPr>
            <a:r>
              <a:rPr lang="en-GB" b="1" dirty="0">
                <a:solidFill>
                  <a:srgbClr val="FFC000"/>
                </a:solidFill>
                <a:latin typeface="Calibri" panose="020F0502020204030204" pitchFamily="34" charset="0"/>
                <a:cs typeface="Calibri" panose="020F0502020204030204" pitchFamily="34" charset="0"/>
              </a:rPr>
              <a:t>Stars emit their own light.  Planets don’t.</a:t>
            </a:r>
          </a:p>
          <a:p>
            <a:pPr marL="651510" indent="-514350">
              <a:buClr>
                <a:srgbClr val="FFC000"/>
              </a:buClr>
              <a:buFont typeface="+mj-lt"/>
              <a:buAutoNum type="arabicPeriod"/>
            </a:pPr>
            <a:r>
              <a:rPr lang="en-GB" b="1" dirty="0">
                <a:solidFill>
                  <a:srgbClr val="FFC000"/>
                </a:solidFill>
                <a:latin typeface="Calibri" panose="020F0502020204030204" pitchFamily="34" charset="0"/>
                <a:cs typeface="Calibri" panose="020F0502020204030204" pitchFamily="34" charset="0"/>
              </a:rPr>
              <a:t>Planets are always colder than the stars in their system.</a:t>
            </a:r>
          </a:p>
          <a:p>
            <a:pPr marL="651510" indent="-514350">
              <a:buClr>
                <a:srgbClr val="FFC000"/>
              </a:buClr>
              <a:buFont typeface="+mj-lt"/>
              <a:buAutoNum type="arabicPeriod"/>
            </a:pPr>
            <a:r>
              <a:rPr lang="en-GB" b="1" dirty="0">
                <a:solidFill>
                  <a:srgbClr val="FFC000"/>
                </a:solidFill>
                <a:latin typeface="Calibri" panose="020F0502020204030204" pitchFamily="34" charset="0"/>
                <a:cs typeface="Calibri" panose="020F0502020204030204" pitchFamily="34" charset="0"/>
              </a:rPr>
              <a:t>Inside a star, nuclear fusion is constantly happening.  This doesn’t happen on a planet.</a:t>
            </a:r>
          </a:p>
        </p:txBody>
      </p:sp>
    </p:spTree>
    <p:extLst>
      <p:ext uri="{BB962C8B-B14F-4D97-AF65-F5344CB8AC3E}">
        <p14:creationId xmlns:p14="http://schemas.microsoft.com/office/powerpoint/2010/main" val="115954405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3"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3"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623560"/>
          </a:xfrm>
        </p:spPr>
        <p:txBody>
          <a:bodyPr>
            <a:normAutofit lnSpcReduction="10000"/>
          </a:bodyPr>
          <a:lstStyle/>
          <a:p>
            <a:pPr>
              <a:buClr>
                <a:schemeClr val="bg1"/>
              </a:buClr>
              <a:buFont typeface="Wingdings" panose="05000000000000000000" pitchFamily="2" charset="2"/>
              <a:buChar char="q"/>
            </a:pPr>
            <a:r>
              <a:rPr lang="en-GB" b="1" dirty="0">
                <a:solidFill>
                  <a:srgbClr val="FFC000"/>
                </a:solidFill>
                <a:latin typeface="Calibri" panose="020F0502020204030204" pitchFamily="34" charset="0"/>
                <a:cs typeface="Calibri" panose="020F0502020204030204" pitchFamily="34" charset="0"/>
              </a:rPr>
              <a:t>A planet is usually defined as an object (which might be solid, liquid, gas, or a combination of all three) which is too small to produce nuclear fusion (which is the process by which the sun burns) and which orbits a star.  The Earth is an example of a planet and orbits the sun, which is a star.</a:t>
            </a:r>
          </a:p>
          <a:p>
            <a:pPr>
              <a:buClr>
                <a:schemeClr val="bg1"/>
              </a:buClr>
              <a:buFont typeface="Wingdings" panose="05000000000000000000" pitchFamily="2" charset="2"/>
              <a:buChar char="q"/>
            </a:pPr>
            <a:r>
              <a:rPr lang="en-GB" b="1" dirty="0">
                <a:solidFill>
                  <a:srgbClr val="C00000"/>
                </a:solidFill>
                <a:latin typeface="Calibri" panose="020F0502020204030204" pitchFamily="34" charset="0"/>
                <a:cs typeface="Calibri" panose="020F0502020204030204" pitchFamily="34" charset="0"/>
              </a:rPr>
              <a:t>A star is usually defined as a body of gas which is large enough and dense enough that the heat and crushing pressure at its centre produces nuclear fusion.  This is a fancy way of saying that it glows or burns, like our sun.  Some stars are known to have planets orbiting around them (our sun is one example!), but not all stars have planets.</a:t>
            </a:r>
          </a:p>
          <a:p>
            <a:endParaRPr lang="en-GB" dirty="0"/>
          </a:p>
        </p:txBody>
      </p:sp>
    </p:spTree>
    <p:extLst>
      <p:ext uri="{BB962C8B-B14F-4D97-AF65-F5344CB8AC3E}">
        <p14:creationId xmlns:p14="http://schemas.microsoft.com/office/powerpoint/2010/main" val="125062404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err="1">
                <a:solidFill>
                  <a:srgbClr val="FF0000"/>
                </a:solidFill>
                <a:cs typeface="Calibri" panose="020F0502020204030204" pitchFamily="34" charset="0"/>
              </a:rPr>
              <a:t>Kahoot</a:t>
            </a:r>
            <a:r>
              <a:rPr lang="en-GB" dirty="0">
                <a:solidFill>
                  <a:srgbClr val="FF0000"/>
                </a:solidFill>
                <a:cs typeface="Calibri" panose="020F0502020204030204" pitchFamily="34" charset="0"/>
              </a:rPr>
              <a:t>! Quiz …</a:t>
            </a:r>
          </a:p>
        </p:txBody>
      </p:sp>
      <p:sp>
        <p:nvSpPr>
          <p:cNvPr id="3" name="Content Placeholder 2"/>
          <p:cNvSpPr>
            <a:spLocks noGrp="1"/>
          </p:cNvSpPr>
          <p:nvPr>
            <p:ph idx="1"/>
          </p:nvPr>
        </p:nvSpPr>
        <p:spPr/>
        <p:txBody>
          <a:bodyPr/>
          <a:lstStyle/>
          <a:p>
            <a:pPr marL="137160" indent="0">
              <a:buNone/>
            </a:pPr>
            <a:r>
              <a:rPr lang="en-GB" dirty="0">
                <a:solidFill>
                  <a:srgbClr val="FFC000"/>
                </a:solidFill>
                <a:latin typeface="Calibri" panose="020F0502020204030204" pitchFamily="34" charset="0"/>
                <a:cs typeface="Calibri" panose="020F0502020204030204" pitchFamily="34" charset="0"/>
              </a:rPr>
              <a:t>We </a:t>
            </a:r>
            <a:r>
              <a:rPr lang="en-GB" dirty="0" err="1">
                <a:solidFill>
                  <a:srgbClr val="FFC000"/>
                </a:solidFill>
                <a:latin typeface="Calibri" panose="020F0502020204030204" pitchFamily="34" charset="0"/>
                <a:cs typeface="Calibri" panose="020F0502020204030204" pitchFamily="34" charset="0"/>
              </a:rPr>
              <a:t>willnow</a:t>
            </a:r>
            <a:r>
              <a:rPr lang="en-GB" dirty="0">
                <a:solidFill>
                  <a:srgbClr val="FFC000"/>
                </a:solidFill>
                <a:latin typeface="Calibri" panose="020F0502020204030204" pitchFamily="34" charset="0"/>
                <a:cs typeface="Calibri" panose="020F0502020204030204" pitchFamily="34" charset="0"/>
              </a:rPr>
              <a:t> test your knowledge by completing this Stars vs Planets Kahoot! quiz.</a:t>
            </a:r>
          </a:p>
          <a:p>
            <a:pPr marL="137160" indent="0">
              <a:buNone/>
            </a:pPr>
            <a:endParaRPr lang="en-GB" dirty="0">
              <a:solidFill>
                <a:srgbClr val="FFC000"/>
              </a:solidFill>
              <a:latin typeface="Calibri" panose="020F0502020204030204" pitchFamily="34" charset="0"/>
              <a:cs typeface="Calibri" panose="020F0502020204030204" pitchFamily="34" charset="0"/>
            </a:endParaRPr>
          </a:p>
          <a:p>
            <a:pPr marL="137160" indent="0">
              <a:buNone/>
            </a:pPr>
            <a:r>
              <a:rPr lang="en-GB" dirty="0">
                <a:solidFill>
                  <a:schemeClr val="bg1"/>
                </a:solidFill>
                <a:latin typeface="Calibri" panose="020F0502020204030204" pitchFamily="34" charset="0"/>
                <a:cs typeface="Calibri" panose="020F0502020204030204" pitchFamily="34" charset="0"/>
                <a:hlinkClick r:id="rId2"/>
              </a:rPr>
              <a:t>https://kahoot.it/challenge/03749339?challenge-id=d44bf146-3221-4dd9-b45b-354832471056_1612124273795</a:t>
            </a:r>
            <a:endParaRPr lang="en-GB" dirty="0">
              <a:solidFill>
                <a:schemeClr val="bg1"/>
              </a:solidFill>
              <a:latin typeface="Calibri" panose="020F0502020204030204" pitchFamily="34" charset="0"/>
              <a:cs typeface="Calibri" panose="020F0502020204030204" pitchFamily="34" charset="0"/>
            </a:endParaRPr>
          </a:p>
          <a:p>
            <a:pPr marL="137160" indent="0">
              <a:buNone/>
            </a:pPr>
            <a:endParaRPr lang="en-GB" dirty="0">
              <a:solidFill>
                <a:schemeClr val="bg1"/>
              </a:solidFill>
              <a:latin typeface="Calibri" panose="020F0502020204030204" pitchFamily="34" charset="0"/>
              <a:cs typeface="Calibri" panose="020F0502020204030204" pitchFamily="34" charset="0"/>
            </a:endParaRPr>
          </a:p>
          <a:p>
            <a:pPr marL="137160" indent="0">
              <a:buNone/>
            </a:pPr>
            <a:endParaRPr lang="en-GB" dirty="0">
              <a:solidFill>
                <a:schemeClr val="bg1"/>
              </a:solidFill>
              <a:latin typeface="Calibri" panose="020F0502020204030204" pitchFamily="34" charset="0"/>
              <a:cs typeface="Calibri" panose="020F0502020204030204" pitchFamily="34" charset="0"/>
            </a:endParaRPr>
          </a:p>
          <a:p>
            <a:pPr marL="137160" indent="0">
              <a:buNone/>
            </a:pPr>
            <a:endParaRPr lang="en-GB"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03280195"/>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58962"/>
          </a:xfrm>
        </p:spPr>
        <p:txBody>
          <a:bodyPr>
            <a:normAutofit fontScale="90000"/>
          </a:bodyPr>
          <a:lstStyle/>
          <a:p>
            <a:pPr algn="l"/>
            <a:r>
              <a:rPr lang="en-GB" dirty="0">
                <a:solidFill>
                  <a:srgbClr val="FF0000"/>
                </a:solidFill>
              </a:rPr>
              <a:t>3. Learn how to observe the Sun safely.  Find out and explain how the earth moves around the Sun …</a:t>
            </a:r>
          </a:p>
        </p:txBody>
      </p:sp>
      <p:sp>
        <p:nvSpPr>
          <p:cNvPr id="3" name="Content Placeholder 2"/>
          <p:cNvSpPr>
            <a:spLocks noGrp="1"/>
          </p:cNvSpPr>
          <p:nvPr>
            <p:ph idx="1"/>
          </p:nvPr>
        </p:nvSpPr>
        <p:spPr>
          <a:xfrm>
            <a:off x="457200" y="2514600"/>
            <a:ext cx="8229600" cy="4099560"/>
          </a:xfrm>
        </p:spPr>
        <p:txBody>
          <a:bodyPr>
            <a:noAutofit/>
          </a:bodyPr>
          <a:lstStyle/>
          <a:p>
            <a:pPr marL="137160" indent="0">
              <a:buNone/>
            </a:pPr>
            <a:r>
              <a:rPr lang="en-GB" sz="2200" b="1" dirty="0">
                <a:solidFill>
                  <a:schemeClr val="bg1"/>
                </a:solidFill>
                <a:latin typeface="Calibri" panose="020F0502020204030204" pitchFamily="34" charset="0"/>
                <a:cs typeface="Calibri" panose="020F0502020204030204" pitchFamily="34" charset="0"/>
              </a:rPr>
              <a:t>You can easily and safely observe the Sun by projecting it through a tiny hole onto a white sheet of paper.  This simple device is called a “pinhole camera”.  You will need two sheets of white A4 paper and a pin.</a:t>
            </a:r>
          </a:p>
          <a:p>
            <a:pPr marL="137160" indent="0">
              <a:buNone/>
            </a:pPr>
            <a:r>
              <a:rPr lang="en-GB" sz="2200" b="1" dirty="0">
                <a:solidFill>
                  <a:srgbClr val="FFC000"/>
                </a:solidFill>
                <a:latin typeface="Calibri" panose="020F0502020204030204" pitchFamily="34" charset="0"/>
                <a:cs typeface="Calibri" panose="020F0502020204030204" pitchFamily="34" charset="0"/>
              </a:rPr>
              <a:t>1.  With the pin, punch a hole in the centre of one of your pieces of paper. </a:t>
            </a:r>
          </a:p>
          <a:p>
            <a:pPr marL="137160" indent="0">
              <a:buNone/>
            </a:pPr>
            <a:r>
              <a:rPr lang="en-GB" sz="2200" b="1" dirty="0">
                <a:solidFill>
                  <a:srgbClr val="FFC000"/>
                </a:solidFill>
                <a:latin typeface="Calibri" panose="020F0502020204030204" pitchFamily="34" charset="0"/>
                <a:cs typeface="Calibri" panose="020F0502020204030204" pitchFamily="34" charset="0"/>
              </a:rPr>
              <a:t>2.  Go outside, hold the paper up and aim the hole at the Sun. </a:t>
            </a:r>
            <a:r>
              <a:rPr lang="en-GB" sz="2200" b="1" i="1" dirty="0">
                <a:solidFill>
                  <a:srgbClr val="FF0000"/>
                </a:solidFill>
                <a:latin typeface="Calibri" panose="020F0502020204030204" pitchFamily="34" charset="0"/>
                <a:cs typeface="Calibri" panose="020F0502020204030204" pitchFamily="34" charset="0"/>
              </a:rPr>
              <a:t>(Don’t look at the Sun either through the hole or in any other way!) </a:t>
            </a:r>
          </a:p>
          <a:p>
            <a:pPr marL="137160" indent="0">
              <a:buNone/>
            </a:pPr>
            <a:r>
              <a:rPr lang="en-GB" sz="2200" b="1" dirty="0">
                <a:solidFill>
                  <a:srgbClr val="FFC000"/>
                </a:solidFill>
                <a:latin typeface="Calibri" panose="020F0502020204030204" pitchFamily="34" charset="0"/>
                <a:cs typeface="Calibri" panose="020F0502020204030204" pitchFamily="34" charset="0"/>
              </a:rPr>
              <a:t>3.  Now, find the image of the Sun that comes through the hole. </a:t>
            </a:r>
          </a:p>
          <a:p>
            <a:pPr marL="137160" indent="0">
              <a:buNone/>
            </a:pPr>
            <a:r>
              <a:rPr lang="en-GB" sz="2200" b="1" dirty="0">
                <a:solidFill>
                  <a:srgbClr val="FFC000"/>
                </a:solidFill>
                <a:latin typeface="Calibri" panose="020F0502020204030204" pitchFamily="34" charset="0"/>
                <a:cs typeface="Calibri" panose="020F0502020204030204" pitchFamily="34" charset="0"/>
              </a:rPr>
              <a:t>4.  Move your other piece of paper back and forth until the image rests on the paper and is in focus (i.e. has a nice, crisp edge). </a:t>
            </a:r>
          </a:p>
        </p:txBody>
      </p:sp>
    </p:spTree>
    <p:extLst>
      <p:ext uri="{BB962C8B-B14F-4D97-AF65-F5344CB8AC3E}">
        <p14:creationId xmlns:p14="http://schemas.microsoft.com/office/powerpoint/2010/main" val="1050268876"/>
      </p:ext>
    </p:extLst>
  </p:cSld>
  <p:clrMapOvr>
    <a:masterClrMapping/>
  </p:clrMapOvr>
  <p:transition spd="slow">
    <p:cove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638</TotalTime>
  <Words>1157</Words>
  <Application>Microsoft Office PowerPoint</Application>
  <PresentationFormat>On-screen Show (4:3)</PresentationFormat>
  <Paragraphs>73</Paragraphs>
  <Slides>16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Book Antiqua</vt:lpstr>
      <vt:lpstr>Calibri</vt:lpstr>
      <vt:lpstr>Kristen ITC</vt:lpstr>
      <vt:lpstr>Lucida Sans</vt:lpstr>
      <vt:lpstr>Wingdings</vt:lpstr>
      <vt:lpstr>Wingdings 2</vt:lpstr>
      <vt:lpstr>Wingdings 3</vt:lpstr>
      <vt:lpstr>Apex</vt:lpstr>
      <vt:lpstr>The Astronomer Badge</vt:lpstr>
      <vt:lpstr>1. Make a model or draw a simple diagram of the solar system …</vt:lpstr>
      <vt:lpstr>PowerPoint Presentation</vt:lpstr>
      <vt:lpstr>Activity …</vt:lpstr>
      <vt:lpstr>PowerPoint Presentation</vt:lpstr>
      <vt:lpstr>2. Explain the difference between a planet and a star…</vt:lpstr>
      <vt:lpstr>PowerPoint Presentation</vt:lpstr>
      <vt:lpstr>Kahoot! Quiz …</vt:lpstr>
      <vt:lpstr>3. Learn how to observe the Sun safely.  Find out and explain how the earth moves around the Sun …</vt:lpstr>
      <vt:lpstr>PowerPoint Presentation</vt:lpstr>
      <vt:lpstr>4. Observe the Moon, using binoculars or a telescope if you can, and describe some of its features ...</vt:lpstr>
      <vt:lpstr>PowerPoint Presentation</vt:lpstr>
      <vt:lpstr>5. Identify three constellations …</vt:lpstr>
      <vt:lpstr>PowerPoint Presentation</vt:lpstr>
      <vt:lpstr>PowerPoint Presentation</vt:lpstr>
      <vt:lpstr>6. Find out about two space-related subjects and present some information about them.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Astronomer Badge</dc:title>
  <dc:creator>Erica Spencer</dc:creator>
  <cp:lastModifiedBy>Julian Greer</cp:lastModifiedBy>
  <cp:revision>28</cp:revision>
  <dcterms:created xsi:type="dcterms:W3CDTF">2006-08-16T00:00:00Z</dcterms:created>
  <dcterms:modified xsi:type="dcterms:W3CDTF">2021-02-02T20:27:18Z</dcterms:modified>
</cp:coreProperties>
</file>